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339" r:id="rId5"/>
    <p:sldId id="385" r:id="rId6"/>
    <p:sldId id="290" r:id="rId7"/>
    <p:sldId id="340" r:id="rId8"/>
    <p:sldId id="386" r:id="rId9"/>
    <p:sldId id="387" r:id="rId10"/>
    <p:sldId id="388" r:id="rId11"/>
    <p:sldId id="389" r:id="rId12"/>
    <p:sldId id="265" r:id="rId13"/>
    <p:sldId id="281" r:id="rId14"/>
    <p:sldId id="341" r:id="rId15"/>
    <p:sldId id="363" r:id="rId16"/>
    <p:sldId id="270" r:id="rId17"/>
    <p:sldId id="294" r:id="rId18"/>
    <p:sldId id="343" r:id="rId19"/>
    <p:sldId id="364" r:id="rId20"/>
    <p:sldId id="365" r:id="rId21"/>
    <p:sldId id="366" r:id="rId22"/>
    <p:sldId id="295" r:id="rId23"/>
    <p:sldId id="296" r:id="rId24"/>
    <p:sldId id="367" r:id="rId25"/>
    <p:sldId id="368" r:id="rId26"/>
    <p:sldId id="369" r:id="rId27"/>
    <p:sldId id="370" r:id="rId28"/>
    <p:sldId id="275" r:id="rId29"/>
    <p:sldId id="303" r:id="rId30"/>
    <p:sldId id="304" r:id="rId31"/>
    <p:sldId id="371" r:id="rId32"/>
    <p:sldId id="372" r:id="rId33"/>
    <p:sldId id="373" r:id="rId34"/>
    <p:sldId id="374" r:id="rId35"/>
    <p:sldId id="375" r:id="rId36"/>
    <p:sldId id="376" r:id="rId37"/>
    <p:sldId id="381" r:id="rId38"/>
    <p:sldId id="377" r:id="rId39"/>
    <p:sldId id="351" r:id="rId40"/>
    <p:sldId id="378" r:id="rId41"/>
    <p:sldId id="379" r:id="rId42"/>
    <p:sldId id="380" r:id="rId43"/>
    <p:sldId id="382" r:id="rId44"/>
    <p:sldId id="383" r:id="rId45"/>
    <p:sldId id="384" r:id="rId46"/>
    <p:sldId id="307" r:id="rId47"/>
    <p:sldId id="309" r:id="rId48"/>
    <p:sldId id="280" r:id="rId49"/>
  </p:sldIdLst>
  <p:sldSz cx="12192000" cy="6858000"/>
  <p:notesSz cx="6858000" cy="9144000"/>
  <p:custDataLst>
    <p:tags r:id="rId5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oulder" initials="C" lastIdx="1" clrIdx="0">
    <p:extLst>
      <p:ext uri="{19B8F6BF-5375-455C-9EA6-DF929625EA0E}">
        <p15:presenceInfo xmlns:p15="http://schemas.microsoft.com/office/powerpoint/2012/main" userId="Carould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E695"/>
    <a:srgbClr val="000000"/>
    <a:srgbClr val="0D0D0D"/>
    <a:srgbClr val="03BC7C"/>
    <a:srgbClr val="020B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97" autoAdjust="0"/>
    <p:restoredTop sz="63079" autoAdjust="0"/>
  </p:normalViewPr>
  <p:slideViewPr>
    <p:cSldViewPr snapToGrid="0">
      <p:cViewPr varScale="1">
        <p:scale>
          <a:sx n="106" d="100"/>
          <a:sy n="106" d="100"/>
        </p:scale>
        <p:origin x="393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921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tags" Target="tags/tag1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06T22:17:33.389" idx="1">
    <p:pos x="8085" y="1927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5FC2ED-7B2E-4362-83A0-DFE532F7666B}" type="datetimeFigureOut">
              <a:rPr lang="zh-CN" altLang="en-US" smtClean="0"/>
              <a:t>2022/6/3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A5A4CF-79DB-4791-AE1D-94912E7007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512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0252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Ph.D. Computer Science and Engineering, Pennsylvania State University (2008)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宾夕法尼亚州立大学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>
              <a:lnSpc>
                <a:spcPct val="130000"/>
              </a:lnSpc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M.S. Computer Science and Engineering, Pennsylvania State University (2004)</a:t>
            </a:r>
          </a:p>
          <a:p>
            <a:pPr>
              <a:lnSpc>
                <a:spcPct val="130000"/>
              </a:lnSpc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B.S. Computer Science, University of Richmond (2002)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里士满大学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671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4A90E2"/>
                </a:solidFill>
                <a:effectLst/>
                <a:latin typeface="tahoma" panose="020B0604030504040204" pitchFamily="34" charset="0"/>
              </a:rPr>
              <a:t>佛罗里达网络安全研究所的副主任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>
              <a:lnSpc>
                <a:spcPct val="130000"/>
              </a:lnSpc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a world-class security research group at the University of Florida.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9554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928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721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1819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1102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487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FirmWire</a:t>
            </a:r>
            <a:r>
              <a:rPr lang="zh-CN" altLang="en-US" dirty="0"/>
              <a:t>主要由两大组件构成：</a:t>
            </a:r>
            <a:endParaRPr lang="en-US" altLang="zh-CN" dirty="0"/>
          </a:p>
          <a:p>
            <a:r>
              <a:rPr lang="en-US" altLang="zh-CN" dirty="0"/>
              <a:t>Vendor Plugins</a:t>
            </a:r>
            <a:r>
              <a:rPr lang="zh-CN" altLang="en-US" dirty="0"/>
              <a:t> 和 </a:t>
            </a:r>
            <a:r>
              <a:rPr lang="en-US" altLang="zh-CN" dirty="0"/>
              <a:t>Reconfigurable Emulation Core</a:t>
            </a:r>
          </a:p>
          <a:p>
            <a:r>
              <a:rPr lang="en-US" altLang="zh-CN" dirty="0"/>
              <a:t>Vendor Plugins</a:t>
            </a:r>
          </a:p>
          <a:p>
            <a:r>
              <a:rPr lang="zh-CN" altLang="en-US" dirty="0"/>
              <a:t>由于不同供应商的固件会使用不同的自定义格式，因此固件有不同的头和后缀，因此依据固件来自动选择</a:t>
            </a:r>
            <a:r>
              <a:rPr lang="en-US" altLang="zh-CN" dirty="0"/>
              <a:t>Vendor Plugin</a:t>
            </a:r>
            <a:r>
              <a:rPr lang="zh-CN" altLang="en-US" dirty="0"/>
              <a:t>是简单的。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一个</a:t>
            </a:r>
            <a:r>
              <a:rPr lang="en-US" altLang="zh-CN" dirty="0"/>
              <a:t>Vendor Plugin</a:t>
            </a:r>
            <a:r>
              <a:rPr lang="zh-CN" altLang="en-US" dirty="0"/>
              <a:t>由 </a:t>
            </a:r>
            <a:r>
              <a:rPr lang="en-US" altLang="zh-CN" dirty="0"/>
              <a:t>Firmware Loader</a:t>
            </a:r>
            <a:r>
              <a:rPr lang="zh-CN" altLang="en-US" dirty="0"/>
              <a:t>、</a:t>
            </a:r>
            <a:r>
              <a:rPr lang="en-US" altLang="zh-CN" dirty="0" err="1"/>
              <a:t>PatternDB</a:t>
            </a:r>
            <a:r>
              <a:rPr lang="zh-CN" altLang="en-US" dirty="0"/>
              <a:t>、</a:t>
            </a:r>
            <a:r>
              <a:rPr lang="en-US" altLang="zh-CN" dirty="0"/>
              <a:t>Soc File</a:t>
            </a:r>
            <a:r>
              <a:rPr lang="zh-CN" altLang="en-US" dirty="0"/>
              <a:t>构成</a:t>
            </a:r>
            <a:endParaRPr lang="en-US" altLang="zh-CN" dirty="0"/>
          </a:p>
          <a:p>
            <a:r>
              <a:rPr lang="en-US" altLang="zh-CN" dirty="0"/>
              <a:t>Loader</a:t>
            </a:r>
            <a:r>
              <a:rPr lang="zh-CN" altLang="en-US" dirty="0"/>
              <a:t>会将固件的文件头分成多个</a:t>
            </a:r>
            <a:r>
              <a:rPr lang="en-US" altLang="zh-CN" dirty="0"/>
              <a:t>sections</a:t>
            </a:r>
            <a:r>
              <a:rPr lang="zh-CN" altLang="en-US" dirty="0"/>
              <a:t>，基于这些</a:t>
            </a:r>
            <a:r>
              <a:rPr lang="en-US" altLang="zh-CN" dirty="0"/>
              <a:t>section</a:t>
            </a:r>
            <a:r>
              <a:rPr lang="zh-CN" altLang="en-US" dirty="0"/>
              <a:t>的分析，可以得出内存分布和</a:t>
            </a:r>
            <a:r>
              <a:rPr lang="en-US" altLang="zh-CN" dirty="0"/>
              <a:t>SoC</a:t>
            </a:r>
            <a:r>
              <a:rPr lang="zh-CN" altLang="en-US" dirty="0"/>
              <a:t>版本等信息。</a:t>
            </a:r>
            <a:endParaRPr lang="en-US" altLang="zh-CN" dirty="0"/>
          </a:p>
          <a:p>
            <a:r>
              <a:rPr lang="zh-CN" altLang="en-US" dirty="0"/>
              <a:t>基带处理器的供应商通常会设计多种</a:t>
            </a:r>
            <a:r>
              <a:rPr lang="en-US" altLang="zh-CN" dirty="0"/>
              <a:t>SoC</a:t>
            </a:r>
            <a:r>
              <a:rPr lang="zh-CN" altLang="en-US" dirty="0"/>
              <a:t>，不同</a:t>
            </a:r>
            <a:r>
              <a:rPr lang="en-US" altLang="zh-CN" dirty="0"/>
              <a:t>SoC</a:t>
            </a:r>
            <a:r>
              <a:rPr lang="zh-CN" altLang="en-US" dirty="0"/>
              <a:t>的内存布局、外设地址都不一样。</a:t>
            </a:r>
            <a:r>
              <a:rPr lang="en-US" altLang="zh-CN" dirty="0" err="1"/>
              <a:t>Firmwire</a:t>
            </a:r>
            <a:r>
              <a:rPr lang="zh-CN" altLang="en-US" dirty="0"/>
              <a:t>通过一个</a:t>
            </a:r>
            <a:r>
              <a:rPr lang="en-US" altLang="zh-CN" dirty="0"/>
              <a:t>SoC definition file</a:t>
            </a:r>
            <a:r>
              <a:rPr lang="zh-CN" altLang="en-US" dirty="0"/>
              <a:t>来声明不同的</a:t>
            </a:r>
            <a:r>
              <a:rPr lang="en-US" altLang="zh-CN" dirty="0"/>
              <a:t>SoC</a:t>
            </a:r>
            <a:r>
              <a:rPr lang="zh-CN" altLang="en-US" dirty="0"/>
              <a:t>的特性，依据</a:t>
            </a:r>
            <a:r>
              <a:rPr lang="en-US" altLang="zh-CN" dirty="0"/>
              <a:t>Loader</a:t>
            </a:r>
            <a:r>
              <a:rPr lang="zh-CN" altLang="en-US" dirty="0"/>
              <a:t>获得的</a:t>
            </a:r>
            <a:r>
              <a:rPr lang="en-US" altLang="zh-CN" dirty="0"/>
              <a:t>Soc</a:t>
            </a:r>
            <a:r>
              <a:rPr lang="zh-CN" altLang="en-US" dirty="0"/>
              <a:t>版本信息和</a:t>
            </a:r>
            <a:r>
              <a:rPr lang="en-US" altLang="zh-CN" dirty="0"/>
              <a:t>Soc File</a:t>
            </a:r>
            <a:r>
              <a:rPr lang="zh-CN" altLang="en-US" dirty="0"/>
              <a:t>来获得固件的</a:t>
            </a:r>
            <a:r>
              <a:rPr lang="en-US" altLang="zh-CN" dirty="0"/>
              <a:t>Soc</a:t>
            </a:r>
            <a:r>
              <a:rPr lang="zh-CN" altLang="en-US" dirty="0"/>
              <a:t>详细信息，为</a:t>
            </a:r>
            <a:r>
              <a:rPr lang="en-US" altLang="zh-CN" dirty="0"/>
              <a:t>Emulation Core</a:t>
            </a:r>
            <a:r>
              <a:rPr lang="zh-CN" altLang="en-US" dirty="0"/>
              <a:t>服务。（展示）</a:t>
            </a:r>
            <a:endParaRPr lang="en-US" altLang="zh-CN" dirty="0"/>
          </a:p>
          <a:p>
            <a:r>
              <a:rPr lang="en-US" altLang="zh-CN" dirty="0" err="1"/>
              <a:t>PatternDB</a:t>
            </a:r>
            <a:r>
              <a:rPr lang="zh-CN" altLang="en-US" dirty="0"/>
              <a:t>就是简单正则表达式集合（主要使用了通配符），来在二进制固件镜像中搜索</a:t>
            </a:r>
            <a:r>
              <a:rPr lang="en-US" altLang="zh-CN" dirty="0"/>
              <a:t>RTOS</a:t>
            </a:r>
            <a:r>
              <a:rPr lang="zh-CN" altLang="en-US" dirty="0"/>
              <a:t>关键函数和数据。这些数据为</a:t>
            </a:r>
            <a:r>
              <a:rPr lang="en-US" altLang="zh-CN" dirty="0"/>
              <a:t>Emulation Core</a:t>
            </a:r>
            <a:r>
              <a:rPr lang="zh-CN" altLang="en-US" dirty="0"/>
              <a:t>实现</a:t>
            </a:r>
            <a:r>
              <a:rPr lang="en-US" altLang="zh-CN" dirty="0" err="1"/>
              <a:t>FirmWire</a:t>
            </a:r>
            <a:r>
              <a:rPr lang="en-US" altLang="zh-CN" dirty="0"/>
              <a:t> Interface</a:t>
            </a:r>
            <a:r>
              <a:rPr lang="zh-CN" altLang="en-US" dirty="0"/>
              <a:t>提供基础，在后续模拟过程中通过该接口和</a:t>
            </a:r>
            <a:r>
              <a:rPr lang="en-US" altLang="zh-CN" dirty="0" err="1"/>
              <a:t>ModKit</a:t>
            </a:r>
            <a:r>
              <a:rPr lang="zh-CN" altLang="en-US" dirty="0"/>
              <a:t>来实现动态分析。（展示）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基于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Vendor plugin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提供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、内存布局（内存的属性、内容）、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关键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函数和外设地址等信息，模拟执行固件。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Emulator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通过</a:t>
            </a:r>
            <a:r>
              <a:rPr lang="en-US" altLang="zh-CN" sz="1800" dirty="0" err="1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Firmwire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 Interface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来提供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丰富的调试和动态分析功能。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7175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2681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802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27434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57727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利用</a:t>
            </a:r>
            <a:r>
              <a:rPr lang="en-US" altLang="zh-CN" dirty="0"/>
              <a:t>Vendor Plugin</a:t>
            </a:r>
            <a:r>
              <a:rPr lang="zh-CN" altLang="en-US" dirty="0"/>
              <a:t>的</a:t>
            </a:r>
            <a:r>
              <a:rPr lang="en-US" altLang="zh-CN" dirty="0" err="1"/>
              <a:t>PatternDB</a:t>
            </a:r>
            <a:r>
              <a:rPr lang="zh-CN" altLang="en-US" dirty="0"/>
              <a:t>提供的函数地址，</a:t>
            </a:r>
            <a:r>
              <a:rPr lang="en-US" altLang="zh-CN" dirty="0"/>
              <a:t>FW</a:t>
            </a:r>
            <a:r>
              <a:rPr lang="zh-CN" altLang="en-US" dirty="0"/>
              <a:t>能够对</a:t>
            </a:r>
            <a:r>
              <a:rPr lang="en-US" altLang="zh-CN" dirty="0"/>
              <a:t>RTOS</a:t>
            </a:r>
            <a:r>
              <a:rPr lang="zh-CN" altLang="en-US" dirty="0"/>
              <a:t>的函数进行</a:t>
            </a:r>
            <a:r>
              <a:rPr lang="en-US" altLang="zh-CN" dirty="0"/>
              <a:t>Hook</a:t>
            </a:r>
            <a:r>
              <a:rPr lang="zh-CN" altLang="en-US" dirty="0"/>
              <a:t>，从而记录每个函数调用的参数和返回值，对</a:t>
            </a:r>
            <a:r>
              <a:rPr lang="en-US" altLang="zh-CN" dirty="0"/>
              <a:t>RTOS</a:t>
            </a:r>
            <a:r>
              <a:rPr lang="zh-CN" altLang="en-US" dirty="0"/>
              <a:t>内部</a:t>
            </a:r>
            <a:r>
              <a:rPr lang="en-US" altLang="zh-CN" dirty="0"/>
              <a:t>Logging API</a:t>
            </a:r>
            <a:r>
              <a:rPr lang="zh-CN" altLang="en-US" dirty="0"/>
              <a:t>的</a:t>
            </a:r>
            <a:r>
              <a:rPr lang="en-US" altLang="zh-CN" dirty="0"/>
              <a:t>Hook</a:t>
            </a:r>
            <a:r>
              <a:rPr lang="zh-CN" altLang="en-US" dirty="0"/>
              <a:t>，还能够截获丰富的</a:t>
            </a:r>
            <a:r>
              <a:rPr lang="en-US" altLang="zh-CN" dirty="0"/>
              <a:t>RTOS Messaging</a:t>
            </a:r>
            <a:r>
              <a:rPr lang="zh-CN" altLang="en-US" dirty="0"/>
              <a:t>信息。</a:t>
            </a:r>
            <a:r>
              <a:rPr lang="en-US" altLang="zh-CN" dirty="0"/>
              <a:t>FW</a:t>
            </a:r>
            <a:r>
              <a:rPr lang="zh-CN" altLang="en-US" dirty="0"/>
              <a:t>还与</a:t>
            </a:r>
            <a:r>
              <a:rPr lang="en-US" altLang="zh-CN" dirty="0"/>
              <a:t>GDB</a:t>
            </a:r>
            <a:r>
              <a:rPr lang="zh-CN" altLang="en-US" dirty="0"/>
              <a:t>结合，从而实现单步执行和内存探索。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FirmWire</a:t>
            </a:r>
            <a:r>
              <a:rPr lang="zh-CN" altLang="en-US" dirty="0"/>
              <a:t>通过</a:t>
            </a:r>
            <a:r>
              <a:rPr lang="en-US" altLang="zh-CN" dirty="0"/>
              <a:t>GLINK</a:t>
            </a:r>
            <a:r>
              <a:rPr lang="zh-CN" altLang="en-US" dirty="0"/>
              <a:t>实现了与固件的更高层次的交互：</a:t>
            </a:r>
            <a:endParaRPr lang="en-US" altLang="zh-CN" dirty="0"/>
          </a:p>
          <a:p>
            <a:r>
              <a:rPr lang="zh-CN" altLang="en-US" dirty="0"/>
              <a:t>在不对固件进行动态分析的时候，可以通过</a:t>
            </a:r>
            <a:r>
              <a:rPr lang="en-US" altLang="zh-CN" dirty="0" err="1"/>
              <a:t>ModKit</a:t>
            </a:r>
            <a:r>
              <a:rPr lang="zh-CN" altLang="en-US" dirty="0"/>
              <a:t>向固件插入</a:t>
            </a:r>
            <a:r>
              <a:rPr lang="en-US" altLang="zh-CN" dirty="0"/>
              <a:t>GLINK</a:t>
            </a:r>
            <a:r>
              <a:rPr lang="zh-CN" altLang="en-US" dirty="0"/>
              <a:t>模块并使其作为</a:t>
            </a:r>
            <a:r>
              <a:rPr lang="en-US" altLang="zh-CN" dirty="0"/>
              <a:t>Task</a:t>
            </a:r>
            <a:r>
              <a:rPr lang="zh-CN" altLang="en-US" dirty="0"/>
              <a:t>运行，这个模块通过一个自定义的外设来实现</a:t>
            </a:r>
            <a:r>
              <a:rPr lang="en-US" altLang="zh-CN" dirty="0"/>
              <a:t>Host-Guest</a:t>
            </a:r>
            <a:r>
              <a:rPr lang="zh-CN" altLang="en-US" dirty="0"/>
              <a:t>全双工通信。</a:t>
            </a:r>
            <a:endParaRPr lang="en-US" altLang="zh-CN" dirty="0"/>
          </a:p>
          <a:p>
            <a:r>
              <a:rPr lang="zh-CN" altLang="en-US" dirty="0"/>
              <a:t>分析人员可以在</a:t>
            </a:r>
            <a:r>
              <a:rPr lang="en-US" altLang="zh-CN" dirty="0"/>
              <a:t>Host</a:t>
            </a:r>
            <a:r>
              <a:rPr lang="zh-CN" altLang="en-US" dirty="0"/>
              <a:t>端运行</a:t>
            </a:r>
            <a:r>
              <a:rPr lang="en-US" altLang="zh-CN" dirty="0"/>
              <a:t>Shell</a:t>
            </a:r>
            <a:r>
              <a:rPr lang="zh-CN" altLang="en-US" dirty="0"/>
              <a:t>或脚本，来向固件插入消息、触发事件并获取相应的结果。并且这一切是在不影响固件正常运行的情况下进行的。</a:t>
            </a:r>
            <a:endParaRPr lang="en-US" altLang="zh-CN" dirty="0"/>
          </a:p>
          <a:p>
            <a:r>
              <a:rPr lang="en-US" altLang="zh-CN" dirty="0"/>
              <a:t>GLINK</a:t>
            </a:r>
            <a:r>
              <a:rPr lang="zh-CN" altLang="en-US" dirty="0"/>
              <a:t>的功能可以自定义地扩展（</a:t>
            </a:r>
            <a:r>
              <a:rPr lang="en-US" altLang="zh-CN" dirty="0"/>
              <a:t>opcode</a:t>
            </a:r>
            <a:r>
              <a:rPr lang="zh-CN" altLang="en-US" dirty="0"/>
              <a:t>、</a:t>
            </a:r>
            <a:r>
              <a:rPr lang="en-US" altLang="zh-CN" dirty="0"/>
              <a:t>command handler</a:t>
            </a:r>
            <a:r>
              <a:rPr lang="zh-CN" altLang="en-US" dirty="0"/>
              <a:t>、</a:t>
            </a:r>
            <a:r>
              <a:rPr lang="en-US" altLang="zh-CN" dirty="0"/>
              <a:t>struct definition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5299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0550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89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2950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8386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1069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2770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8550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286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167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3155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5545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3646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这可能暗示</a:t>
            </a:r>
            <a:r>
              <a:rPr lang="en-US" altLang="zh-CN" dirty="0"/>
              <a:t>G950</a:t>
            </a:r>
            <a:r>
              <a:rPr lang="zh-CN" altLang="en-US" dirty="0"/>
              <a:t>的重大代码重构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6579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RRC</a:t>
            </a:r>
            <a:r>
              <a:rPr lang="zh-CN" altLang="en-US" dirty="0"/>
              <a:t>协议的复杂性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4218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RRC</a:t>
            </a:r>
            <a:r>
              <a:rPr lang="zh-CN" altLang="en-US" dirty="0"/>
              <a:t>协议的复杂性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6627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RRC</a:t>
            </a:r>
            <a:r>
              <a:rPr lang="zh-CN" altLang="en-US" dirty="0"/>
              <a:t>协议的复杂性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6467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RRC</a:t>
            </a:r>
            <a:r>
              <a:rPr lang="zh-CN" altLang="en-US" dirty="0"/>
              <a:t>协议的复杂性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3610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9089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966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、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7589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76017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之后的四次，固件又在四个</a:t>
            </a:r>
            <a:r>
              <a:rPr lang="en-US" altLang="zh-CN" dirty="0"/>
              <a:t>task</a:t>
            </a:r>
            <a:r>
              <a:rPr lang="zh-CN" altLang="en-US" dirty="0"/>
              <a:t>中，挂起了，于是直接</a:t>
            </a:r>
            <a:r>
              <a:rPr lang="en-US" altLang="zh-CN" dirty="0"/>
              <a:t>disable</a:t>
            </a:r>
            <a:r>
              <a:rPr lang="zh-CN" altLang="en-US" dirty="0"/>
              <a:t>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一共只用了</a:t>
            </a:r>
            <a:r>
              <a:rPr lang="en-US" altLang="zh-CN" dirty="0"/>
              <a:t>2</a:t>
            </a:r>
            <a:r>
              <a:rPr lang="zh-CN" altLang="en-US" dirty="0"/>
              <a:t>小时（一个人）</a:t>
            </a:r>
            <a:endParaRPr lang="en-US" altLang="zh-CN" dirty="0"/>
          </a:p>
          <a:p>
            <a:r>
              <a:rPr lang="zh-CN" altLang="en-US" dirty="0"/>
              <a:t>复制了</a:t>
            </a:r>
            <a:r>
              <a:rPr lang="en-US" altLang="zh-CN" dirty="0"/>
              <a:t>26</a:t>
            </a:r>
            <a:r>
              <a:rPr lang="zh-CN" altLang="en-US" dirty="0"/>
              <a:t>行</a:t>
            </a:r>
            <a:r>
              <a:rPr lang="en-US" altLang="zh-CN" dirty="0"/>
              <a:t>python</a:t>
            </a:r>
          </a:p>
          <a:p>
            <a:r>
              <a:rPr lang="zh-CN" altLang="en-US" dirty="0"/>
              <a:t>改了</a:t>
            </a:r>
            <a:r>
              <a:rPr lang="en-US" altLang="zh-CN" dirty="0"/>
              <a:t>17</a:t>
            </a:r>
            <a:r>
              <a:rPr lang="zh-CN" altLang="en-US" dirty="0"/>
              <a:t>行</a:t>
            </a:r>
            <a:r>
              <a:rPr lang="en-US" altLang="zh-CN" dirty="0"/>
              <a:t>python</a:t>
            </a:r>
            <a:r>
              <a:rPr lang="zh-CN" altLang="en-US" dirty="0"/>
              <a:t>代码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5532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4041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29421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4944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6659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9444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0229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785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</a:rPr>
              <a:t>a PhD student under the supervision of Davide </a:t>
            </a:r>
            <a:r>
              <a:rPr lang="en-US" altLang="zh-CN" sz="1200" dirty="0" err="1">
                <a:solidFill>
                  <a:schemeClr val="bg1"/>
                </a:solidFill>
              </a:rPr>
              <a:t>Balzarotti</a:t>
            </a:r>
            <a:r>
              <a:rPr lang="en-US" altLang="zh-CN" sz="1200" dirty="0">
                <a:solidFill>
                  <a:schemeClr val="bg1"/>
                </a:solidFill>
              </a:rPr>
              <a:t>(</a:t>
            </a:r>
            <a:r>
              <a:rPr lang="zh-CN" altLang="en-US" sz="1200" dirty="0">
                <a:solidFill>
                  <a:schemeClr val="bg1"/>
                </a:solidFill>
              </a:rPr>
              <a:t>八作</a:t>
            </a:r>
            <a:r>
              <a:rPr lang="en-US" altLang="zh-CN" sz="1200" dirty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法国工程师学校</a:t>
            </a: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爱弹电吉他 属于</a:t>
            </a:r>
            <a:r>
              <a:rPr lang="en-US" altLang="zh-CN" sz="1200" dirty="0">
                <a:solidFill>
                  <a:schemeClr val="bg1"/>
                </a:solidFill>
              </a:rPr>
              <a:t>CTF</a:t>
            </a:r>
            <a:r>
              <a:rPr lang="zh-CN" altLang="en-US" sz="1200" dirty="0">
                <a:solidFill>
                  <a:schemeClr val="bg1"/>
                </a:solidFill>
              </a:rPr>
              <a:t>战队</a:t>
            </a:r>
            <a:r>
              <a:rPr lang="en-US" altLang="zh-CN" sz="1200" dirty="0">
                <a:solidFill>
                  <a:schemeClr val="bg1"/>
                </a:solidFill>
              </a:rPr>
              <a:t>Tasteless</a:t>
            </a:r>
          </a:p>
          <a:p>
            <a:pPr>
              <a:lnSpc>
                <a:spcPct val="130000"/>
              </a:lnSpc>
            </a:pP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758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柏林工业大学</a:t>
            </a:r>
            <a:endParaRPr lang="en-US" altLang="zh-CN" b="0" i="0" dirty="0">
              <a:solidFill>
                <a:srgbClr val="11111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595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阿姆斯特丹自由大学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524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</a:rPr>
              <a:t>BS degree from KAIST in August 2012</a:t>
            </a:r>
          </a:p>
          <a:p>
            <a:pPr>
              <a:lnSpc>
                <a:spcPct val="130000"/>
              </a:lnSpc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MS degree </a:t>
            </a:r>
            <a:r>
              <a:rPr lang="en-US" altLang="zh-CN" sz="1200" dirty="0">
                <a:solidFill>
                  <a:schemeClr val="bg1"/>
                </a:solidFill>
              </a:rPr>
              <a:t>from KAIST  in August 2014</a:t>
            </a: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韩国科学技术大学</a:t>
            </a: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1304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波鸿鲁尔大学</a:t>
            </a:r>
            <a:endParaRPr lang="en-US" altLang="zh-CN" sz="1200" b="0" i="0" dirty="0">
              <a:solidFill>
                <a:schemeClr val="bg1"/>
              </a:solidFill>
              <a:effectLst/>
              <a:latin typeface="Helvetica Neue"/>
            </a:endParaRPr>
          </a:p>
          <a:p>
            <a:pPr>
              <a:lnSpc>
                <a:spcPct val="130000"/>
              </a:lnSpc>
            </a:pP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081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BAA61-6AF3-4572-8A9F-6FBAD0B4F2E3}" type="datetimeFigureOut">
              <a:rPr lang="zh-CN" altLang="en-US" smtClean="0"/>
              <a:t>2022/6/3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55E8D-582F-4FDE-BA65-FC873E56C3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60771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BAA61-6AF3-4572-8A9F-6FBAD0B4F2E3}" type="datetimeFigureOut">
              <a:rPr lang="zh-CN" altLang="en-US" smtClean="0"/>
              <a:t>2022/6/3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55E8D-582F-4FDE-BA65-FC873E56C3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39981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BAA61-6AF3-4572-8A9F-6FBAD0B4F2E3}" type="datetimeFigureOut">
              <a:rPr lang="zh-CN" altLang="en-US" smtClean="0"/>
              <a:t>2022/6/3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55E8D-582F-4FDE-BA65-FC873E56C3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44467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8" cy="685799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923" y="1341712"/>
            <a:ext cx="4396740" cy="439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43066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BAA61-6AF3-4572-8A9F-6FBAD0B4F2E3}" type="datetimeFigureOut">
              <a:rPr lang="zh-CN" altLang="en-US" smtClean="0"/>
              <a:t>2022/6/3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55E8D-582F-4FDE-BA65-FC873E56C3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42707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BAA61-6AF3-4572-8A9F-6FBAD0B4F2E3}" type="datetimeFigureOut">
              <a:rPr lang="zh-CN" altLang="en-US" smtClean="0"/>
              <a:t>2022/6/3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55E8D-582F-4FDE-BA65-FC873E56C3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00760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BAA61-6AF3-4572-8A9F-6FBAD0B4F2E3}" type="datetimeFigureOut">
              <a:rPr lang="zh-CN" altLang="en-US" smtClean="0"/>
              <a:t>2022/6/3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55E8D-582F-4FDE-BA65-FC873E56C3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26177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BAA61-6AF3-4572-8A9F-6FBAD0B4F2E3}" type="datetimeFigureOut">
              <a:rPr lang="zh-CN" altLang="en-US" smtClean="0"/>
              <a:t>2022/6/3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55E8D-582F-4FDE-BA65-FC873E56C3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09980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BAA61-6AF3-4572-8A9F-6FBAD0B4F2E3}" type="datetimeFigureOut">
              <a:rPr lang="zh-CN" altLang="en-US" smtClean="0"/>
              <a:t>2022/6/3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55E8D-582F-4FDE-BA65-FC873E56C3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44955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BAA61-6AF3-4572-8A9F-6FBAD0B4F2E3}" type="datetimeFigureOut">
              <a:rPr lang="zh-CN" altLang="en-US" smtClean="0"/>
              <a:t>2022/6/3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55E8D-582F-4FDE-BA65-FC873E56C3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46156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BAA61-6AF3-4572-8A9F-6FBAD0B4F2E3}" type="datetimeFigureOut">
              <a:rPr lang="zh-CN" altLang="en-US" smtClean="0"/>
              <a:t>2022/6/3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55E8D-582F-4FDE-BA65-FC873E56C3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94556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BAA61-6AF3-4572-8A9F-6FBAD0B4F2E3}" type="datetimeFigureOut">
              <a:rPr lang="zh-CN" altLang="en-US" smtClean="0"/>
              <a:t>2022/6/3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55E8D-582F-4FDE-BA65-FC873E56C3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941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71" y="0"/>
            <a:ext cx="4853954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922" y="3625725"/>
            <a:ext cx="3300777" cy="5907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450"/>
          <a:stretch>
            <a:fillRect/>
          </a:stretch>
        </p:blipFill>
        <p:spPr>
          <a:xfrm>
            <a:off x="2171836" y="2163132"/>
            <a:ext cx="4440280" cy="219679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648" y="2350983"/>
            <a:ext cx="3244479" cy="157010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BE4404E-EFEB-4B2E-AAEC-6EEDDEDA9C2D}"/>
              </a:ext>
            </a:extLst>
          </p:cNvPr>
          <p:cNvSpPr/>
          <p:nvPr/>
        </p:nvSpPr>
        <p:spPr>
          <a:xfrm>
            <a:off x="9537875" y="1839282"/>
            <a:ext cx="2108200" cy="647700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0074D21-F346-4737-B087-DAD3A391CF3A}"/>
              </a:ext>
            </a:extLst>
          </p:cNvPr>
          <p:cNvSpPr/>
          <p:nvPr/>
        </p:nvSpPr>
        <p:spPr>
          <a:xfrm>
            <a:off x="8893972" y="5559175"/>
            <a:ext cx="3052183" cy="1077218"/>
          </a:xfrm>
          <a:prstGeom prst="rect">
            <a:avLst/>
          </a:prstGeom>
          <a:solidFill>
            <a:srgbClr val="22242A"/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7FE60F6-262F-4FE1-9A99-0BCBB8FE3CF5}"/>
              </a:ext>
            </a:extLst>
          </p:cNvPr>
          <p:cNvSpPr/>
          <p:nvPr/>
        </p:nvSpPr>
        <p:spPr>
          <a:xfrm>
            <a:off x="8632372" y="5569116"/>
            <a:ext cx="323060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32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汇报：芦笑瑜</a:t>
            </a:r>
            <a:endParaRPr lang="en-US" altLang="zh-CN" sz="32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  <a:p>
            <a:pPr algn="r"/>
            <a:r>
              <a:rPr lang="zh-CN" altLang="en-US" sz="32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时间：</a:t>
            </a:r>
            <a:r>
              <a:rPr lang="en-US" altLang="zh-CN" sz="32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22.06.05</a:t>
            </a:r>
            <a:endParaRPr lang="bg-BG" altLang="zh-CN" sz="32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F23A803-C917-41AF-AD90-DA143549104E}"/>
              </a:ext>
            </a:extLst>
          </p:cNvPr>
          <p:cNvSpPr/>
          <p:nvPr/>
        </p:nvSpPr>
        <p:spPr>
          <a:xfrm>
            <a:off x="2109552" y="2838258"/>
            <a:ext cx="900512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/>
            <a:r>
              <a:rPr lang="en-US" altLang="zh-CN" sz="36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FIRMWIRE: Transparent Dynamic Analysis for Cellular Baseband Firmware</a:t>
            </a:r>
          </a:p>
          <a:p>
            <a:pPr algn="r" latinLnBrk="1"/>
            <a:r>
              <a:rPr lang="en-US" altLang="zh-CN" sz="24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2022 NDSS</a:t>
            </a:r>
          </a:p>
        </p:txBody>
      </p:sp>
    </p:spTree>
    <p:extLst>
      <p:ext uri="{BB962C8B-B14F-4D97-AF65-F5344CB8AC3E}">
        <p14:creationId xmlns:p14="http://schemas.microsoft.com/office/powerpoint/2010/main" val="331392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/>
      </p:transition>
    </mc:Choice>
    <mc:Fallback xmlns:p15="http://schemas.microsoft.com/office/powerpoint/2012/main" xmlns="">
      <p:transition spd="slow" advClick="0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B2C87B96-CE47-4150-B76A-06C329A4C48D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740302D-663D-4BAB-A8D9-2FDDA12DF9C8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E71B80F-5128-4771-8482-9F84C7C20C1A}"/>
              </a:ext>
            </a:extLst>
          </p:cNvPr>
          <p:cNvSpPr/>
          <p:nvPr/>
        </p:nvSpPr>
        <p:spPr>
          <a:xfrm>
            <a:off x="-164077" y="283376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Author Team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2" name="TextBox 145">
            <a:extLst>
              <a:ext uri="{FF2B5EF4-FFF2-40B4-BE49-F238E27FC236}">
                <a16:creationId xmlns:a16="http://schemas.microsoft.com/office/drawing/2014/main" id="{845313A3-BBE2-476A-9CBF-5C1C4EF6F575}"/>
              </a:ext>
            </a:extLst>
          </p:cNvPr>
          <p:cNvSpPr txBox="1"/>
          <p:nvPr/>
        </p:nvSpPr>
        <p:spPr>
          <a:xfrm>
            <a:off x="509239" y="3743324"/>
            <a:ext cx="9037591" cy="2473740"/>
          </a:xfrm>
          <a:prstGeom prst="rect">
            <a:avLst/>
          </a:prstGeom>
          <a:noFill/>
        </p:spPr>
        <p:txBody>
          <a:bodyPr wrap="square" lIns="121908" tIns="60953" rIns="121908" bIns="60953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Patrick Traynor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Professor in  University of Florida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Research Areas</a:t>
            </a:r>
            <a:r>
              <a:rPr lang="zh-CN" altLang="en-US" sz="2400" dirty="0">
                <a:solidFill>
                  <a:schemeClr val="bg1"/>
                </a:solidFill>
              </a:rPr>
              <a:t>：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Information Security, Networks, 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Pervasive and Mobile Computing</a:t>
            </a:r>
          </a:p>
        </p:txBody>
      </p:sp>
      <p:sp>
        <p:nvSpPr>
          <p:cNvPr id="2" name="AutoShape 2" descr="Bo Feng">
            <a:extLst>
              <a:ext uri="{FF2B5EF4-FFF2-40B4-BE49-F238E27FC236}">
                <a16:creationId xmlns:a16="http://schemas.microsoft.com/office/drawing/2014/main" id="{534BEEAB-EBCC-4AAF-9C1D-9FD8AA962A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3985" y="14629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122" name="Picture 2" descr="Patrick Traynor, Ph.D.">
            <a:extLst>
              <a:ext uri="{FF2B5EF4-FFF2-40B4-BE49-F238E27FC236}">
                <a16:creationId xmlns:a16="http://schemas.microsoft.com/office/drawing/2014/main" id="{09B82272-DFC7-405D-9078-52FC1C7D9E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78"/>
          <a:stretch/>
        </p:blipFill>
        <p:spPr bwMode="auto">
          <a:xfrm>
            <a:off x="620180" y="1279980"/>
            <a:ext cx="2085123" cy="228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A5910CA-09C7-4FE2-9CFB-608D5A9A4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317" y="1006622"/>
            <a:ext cx="5582653" cy="547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6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/>
      </p:transition>
    </mc:Choice>
    <mc:Fallback xmlns="" xmlns:p15="http://schemas.microsoft.com/office/powerpoint/2012/main">
      <p:transition spd="slow" advClick="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B2C87B96-CE47-4150-B76A-06C329A4C48D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740302D-663D-4BAB-A8D9-2FDDA12DF9C8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E71B80F-5128-4771-8482-9F84C7C20C1A}"/>
              </a:ext>
            </a:extLst>
          </p:cNvPr>
          <p:cNvSpPr/>
          <p:nvPr/>
        </p:nvSpPr>
        <p:spPr>
          <a:xfrm>
            <a:off x="-164077" y="283376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Author Team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2" name="TextBox 145">
            <a:extLst>
              <a:ext uri="{FF2B5EF4-FFF2-40B4-BE49-F238E27FC236}">
                <a16:creationId xmlns:a16="http://schemas.microsoft.com/office/drawing/2014/main" id="{845313A3-BBE2-476A-9CBF-5C1C4EF6F575}"/>
              </a:ext>
            </a:extLst>
          </p:cNvPr>
          <p:cNvSpPr txBox="1"/>
          <p:nvPr/>
        </p:nvSpPr>
        <p:spPr>
          <a:xfrm>
            <a:off x="509239" y="3743324"/>
            <a:ext cx="9037591" cy="2473740"/>
          </a:xfrm>
          <a:prstGeom prst="rect">
            <a:avLst/>
          </a:prstGeom>
          <a:noFill/>
        </p:spPr>
        <p:txBody>
          <a:bodyPr wrap="square" lIns="121908" tIns="60953" rIns="121908" bIns="60953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Kevin Butler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Professor in  University of Florida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Research Areas</a:t>
            </a:r>
            <a:r>
              <a:rPr lang="zh-CN" altLang="en-US" sz="2400" dirty="0">
                <a:solidFill>
                  <a:schemeClr val="bg1"/>
                </a:solidFill>
              </a:rPr>
              <a:t>：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security of computing devices, systems,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 and networks</a:t>
            </a:r>
          </a:p>
        </p:txBody>
      </p:sp>
      <p:sp>
        <p:nvSpPr>
          <p:cNvPr id="2" name="AutoShape 2" descr="Bo Feng">
            <a:extLst>
              <a:ext uri="{FF2B5EF4-FFF2-40B4-BE49-F238E27FC236}">
                <a16:creationId xmlns:a16="http://schemas.microsoft.com/office/drawing/2014/main" id="{534BEEAB-EBCC-4AAF-9C1D-9FD8AA962A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3985" y="14629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0296AE-FECB-4AAE-A5CD-259B158C69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881"/>
          <a:stretch/>
        </p:blipFill>
        <p:spPr>
          <a:xfrm>
            <a:off x="660869" y="1171064"/>
            <a:ext cx="2242754" cy="24045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19A0C73-9BAB-4436-94F1-A74518734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442" y="1134214"/>
            <a:ext cx="5151319" cy="521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9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/>
      </p:transition>
    </mc:Choice>
    <mc:Fallback xmlns="" xmlns:p15="http://schemas.microsoft.com/office/powerpoint/2012/main">
      <p:transition spd="slow" advClick="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923" y="1341712"/>
            <a:ext cx="4396740" cy="43967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218"/>
          <a:stretch>
            <a:fillRect/>
          </a:stretch>
        </p:blipFill>
        <p:spPr>
          <a:xfrm>
            <a:off x="1434502" y="2544959"/>
            <a:ext cx="4271604" cy="21967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026" y="2985874"/>
            <a:ext cx="3244479" cy="157010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BE4404E-EFEB-4B2E-AAEC-6EEDDEDA9C2D}"/>
              </a:ext>
            </a:extLst>
          </p:cNvPr>
          <p:cNvSpPr/>
          <p:nvPr/>
        </p:nvSpPr>
        <p:spPr>
          <a:xfrm>
            <a:off x="4627951" y="3130921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0074D21-F346-4737-B087-DAD3A391CF3A}"/>
              </a:ext>
            </a:extLst>
          </p:cNvPr>
          <p:cNvSpPr/>
          <p:nvPr/>
        </p:nvSpPr>
        <p:spPr>
          <a:xfrm>
            <a:off x="4572389" y="3057895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FE60F6-262F-4FE1-9A99-0BCBB8FE3CF5}"/>
              </a:ext>
            </a:extLst>
          </p:cNvPr>
          <p:cNvSpPr/>
          <p:nvPr/>
        </p:nvSpPr>
        <p:spPr>
          <a:xfrm>
            <a:off x="4232097" y="3066537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Motivation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167" y="3664370"/>
            <a:ext cx="3300777" cy="59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19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/>
      </p:transition>
    </mc:Choice>
    <mc:Fallback xmlns:p15="http://schemas.microsoft.com/office/powerpoint/2012/main" xmlns="">
      <p:transition spd="slow" advClick="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435994" y="1152875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971191" y="1216162"/>
            <a:ext cx="29118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BP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Motivation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2485A8-0B25-4608-BF40-8B9B79C23645}"/>
              </a:ext>
            </a:extLst>
          </p:cNvPr>
          <p:cNvSpPr txBox="1"/>
          <p:nvPr/>
        </p:nvSpPr>
        <p:spPr>
          <a:xfrm>
            <a:off x="435994" y="1827649"/>
            <a:ext cx="11154644" cy="445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20000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现代智能手机由多个厂商生产的软硬件构成。通常智能手机的功能分摊给两个处理器来实现：</a:t>
            </a: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应用处理器（</a:t>
            </a:r>
            <a:r>
              <a:rPr lang="en-US" altLang="zh-CN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</a:t>
            </a: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）和基带处理器（</a:t>
            </a:r>
            <a:r>
              <a:rPr lang="en-US" altLang="zh-CN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BP</a:t>
            </a: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defTabSz="720000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AP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运行操作系统（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Android/iOS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）及其上层应用。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720000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BP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则负责蜂窝网络相关的所有功能，包括从建立或断开与基站的连接，处理电话、短信和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包等。</a:t>
            </a:r>
          </a:p>
          <a:p>
            <a:pPr defTabSz="720000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由于蜂窝协议的实时性要求，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BP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实时操作系统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来维护状态机、网络时钟并处理各种复杂格式的消息（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ASN.1 / CSN.1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）。开发商一般通过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RTOS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的一个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task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来实现对一种蜂窝协议的处理，这些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task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之间通过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来交互。</a:t>
            </a:r>
          </a:p>
        </p:txBody>
      </p:sp>
    </p:spTree>
    <p:extLst>
      <p:ext uri="{BB962C8B-B14F-4D97-AF65-F5344CB8AC3E}">
        <p14:creationId xmlns:p14="http://schemas.microsoft.com/office/powerpoint/2010/main" val="53305254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231777" y="1299006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66974" y="1312070"/>
            <a:ext cx="67436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解决什么问题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Motivation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2485A8-0B25-4608-BF40-8B9B79C23645}"/>
              </a:ext>
            </a:extLst>
          </p:cNvPr>
          <p:cNvSpPr txBox="1"/>
          <p:nvPr/>
        </p:nvSpPr>
        <p:spPr>
          <a:xfrm>
            <a:off x="766974" y="2127138"/>
            <a:ext cx="8735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设计并实现针对基带处理器固件的自动化动态</a:t>
            </a: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测试和分析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3861213-97EA-42D1-A48D-B9BD2784163C}"/>
              </a:ext>
            </a:extLst>
          </p:cNvPr>
          <p:cNvGrpSpPr/>
          <p:nvPr/>
        </p:nvGrpSpPr>
        <p:grpSpPr>
          <a:xfrm>
            <a:off x="231777" y="2923493"/>
            <a:ext cx="442220" cy="442220"/>
            <a:chOff x="682349" y="1739909"/>
            <a:chExt cx="551019" cy="551019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E9827216-B668-440C-878D-96662027E097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E2CC5C9B-1730-421C-8A60-88E80FF93F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09E63449-6349-4953-BF05-0C9211BF70D3}"/>
              </a:ext>
            </a:extLst>
          </p:cNvPr>
          <p:cNvSpPr txBox="1"/>
          <p:nvPr/>
        </p:nvSpPr>
        <p:spPr>
          <a:xfrm>
            <a:off x="766974" y="2936557"/>
            <a:ext cx="67436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为什么解决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232BE30-615B-4A2D-83AD-BBCDCDC4A3A5}"/>
              </a:ext>
            </a:extLst>
          </p:cNvPr>
          <p:cNvSpPr txBox="1"/>
          <p:nvPr/>
        </p:nvSpPr>
        <p:spPr>
          <a:xfrm>
            <a:off x="766974" y="3746274"/>
            <a:ext cx="92038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一、基带处理器及其固件是现代智能手机的重要组件，实现蜂窝协议的处理，安全性至关重要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二、现有研究证实基带处理器固件存在远程攻击的漏洞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三、基带处理器固件非开源并且难以调试，缺乏充分的安全测试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303101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Motivation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CA13A1B-8631-4CAC-AC9D-F35858CD5A33}"/>
              </a:ext>
            </a:extLst>
          </p:cNvPr>
          <p:cNvGrpSpPr/>
          <p:nvPr/>
        </p:nvGrpSpPr>
        <p:grpSpPr>
          <a:xfrm>
            <a:off x="231777" y="1285537"/>
            <a:ext cx="442220" cy="442220"/>
            <a:chOff x="682349" y="1739909"/>
            <a:chExt cx="551019" cy="551019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08533378-8E16-4295-A53C-0AFF0D22633D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F43569F9-4455-4209-B1A6-7C53460CD679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FED65F1C-B3EA-41AB-AE0B-E6556B4FDF36}"/>
              </a:ext>
            </a:extLst>
          </p:cNvPr>
          <p:cNvSpPr txBox="1"/>
          <p:nvPr/>
        </p:nvSpPr>
        <p:spPr>
          <a:xfrm>
            <a:off x="707458" y="1303638"/>
            <a:ext cx="28791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为什么困难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3796A2F-D68F-4722-BE81-CCE1A64F204A}"/>
              </a:ext>
            </a:extLst>
          </p:cNvPr>
          <p:cNvSpPr txBox="1"/>
          <p:nvPr/>
        </p:nvSpPr>
        <p:spPr>
          <a:xfrm>
            <a:off x="769788" y="1907665"/>
            <a:ext cx="1056877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目前，针对自动化基带固件测试的工作均存在局限，可以分为三类：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Dynamic on-device testing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直接向真实设备无线发送蜂窝数据包，进行黑盒模糊测试。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缺陷：扩展性差；无法获取细粒度的基带处理器内部状态信息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Emulation-based parser testing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extracts, rehosts, and tests individual parsers embedded in the cellular baseband.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缺陷：需要大量人工工作；无法处理不同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parser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之间的交互；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Specification-driven static approaches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采用静态分析的方法，寻找固件实现与蜂窝规范的不一致。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缺陷：忽略了操作系统上下文，假阳率高</a:t>
            </a:r>
          </a:p>
        </p:txBody>
      </p:sp>
    </p:spTree>
    <p:extLst>
      <p:ext uri="{BB962C8B-B14F-4D97-AF65-F5344CB8AC3E}">
        <p14:creationId xmlns:p14="http://schemas.microsoft.com/office/powerpoint/2010/main" val="3793357067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923" y="1341712"/>
            <a:ext cx="4396740" cy="43967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218"/>
          <a:stretch>
            <a:fillRect/>
          </a:stretch>
        </p:blipFill>
        <p:spPr>
          <a:xfrm>
            <a:off x="1434502" y="2544959"/>
            <a:ext cx="4271604" cy="21967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026" y="2985874"/>
            <a:ext cx="3244479" cy="157010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BE4404E-EFEB-4B2E-AAEC-6EEDDEDA9C2D}"/>
              </a:ext>
            </a:extLst>
          </p:cNvPr>
          <p:cNvSpPr/>
          <p:nvPr/>
        </p:nvSpPr>
        <p:spPr>
          <a:xfrm>
            <a:off x="4627951" y="3130921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0074D21-F346-4737-B087-DAD3A391CF3A}"/>
              </a:ext>
            </a:extLst>
          </p:cNvPr>
          <p:cNvSpPr/>
          <p:nvPr/>
        </p:nvSpPr>
        <p:spPr>
          <a:xfrm>
            <a:off x="4572389" y="3057895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FE60F6-262F-4FE1-9A99-0BCBB8FE3CF5}"/>
              </a:ext>
            </a:extLst>
          </p:cNvPr>
          <p:cNvSpPr/>
          <p:nvPr/>
        </p:nvSpPr>
        <p:spPr>
          <a:xfrm>
            <a:off x="4232097" y="3066537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Key Idea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167" y="3664370"/>
            <a:ext cx="3300777" cy="59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2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/>
      </p:transition>
    </mc:Choice>
    <mc:Fallback xmlns:p15="http://schemas.microsoft.com/office/powerpoint/2012/main" xmlns="">
      <p:transition spd="slow" advClick="0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231777" y="1118799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66974" y="1131863"/>
            <a:ext cx="67436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FirmWire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OverView</a:t>
            </a:r>
            <a:endParaRPr lang="en-US" altLang="zh-CN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Key Idea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33360E-C6F9-4951-BB5C-D715DE903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68506"/>
            <a:ext cx="12192000" cy="330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7311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231777" y="1230725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66974" y="1243789"/>
            <a:ext cx="67436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Peripherals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Key Idea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2485A8-0B25-4608-BF40-8B9B79C23645}"/>
              </a:ext>
            </a:extLst>
          </p:cNvPr>
          <p:cNvSpPr txBox="1"/>
          <p:nvPr/>
        </p:nvSpPr>
        <p:spPr>
          <a:xfrm>
            <a:off x="766974" y="1838701"/>
            <a:ext cx="9639260" cy="2270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作者借鉴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P2IM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的思想，依据外设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MMIO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地址的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Access Pattern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，来进行外设轻量化建模（提前写好）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针对一些没有提前建模的外设，作者通过一种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Human-in-Loop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的方式来进行外设建模：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不断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reboot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固件并让外设返回不同的值，直到固件成功继续运行下去。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207255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231777" y="1230725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66974" y="1243789"/>
            <a:ext cx="67436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FirmWire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Interface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Key Idea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2485A8-0B25-4608-BF40-8B9B79C23645}"/>
              </a:ext>
            </a:extLst>
          </p:cNvPr>
          <p:cNvSpPr txBox="1"/>
          <p:nvPr/>
        </p:nvSpPr>
        <p:spPr>
          <a:xfrm>
            <a:off x="766974" y="1838701"/>
            <a:ext cx="11232960" cy="3600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Vendor Plugin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PatternDB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所提供的固件函数的信息，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Firmwire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Emulation Core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对外提供统一接口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Firmwire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Interface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（一）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Low-level commands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START, STOP, WRITE, READ, SNAPSHOT, SNAPSHOTRESTORE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（二）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RTOS-level functions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LISTTASKS, INJECTTASK, and SENDMESSAGE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（三）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 Hooks Debugger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记录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RTOS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调度器的活动、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task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之间传输的消息等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590264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329"/>
            <a:ext cx="47244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541" y="1058759"/>
            <a:ext cx="360000" cy="360000"/>
          </a:xfrm>
          <a:prstGeom prst="rect">
            <a:avLst/>
          </a:pr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CBE4404E-EFEB-4B2E-AAEC-6EEDDEDA9C2D}"/>
              </a:ext>
            </a:extLst>
          </p:cNvPr>
          <p:cNvSpPr/>
          <p:nvPr/>
        </p:nvSpPr>
        <p:spPr>
          <a:xfrm>
            <a:off x="4156471" y="1028957"/>
            <a:ext cx="2471093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0074D21-F346-4737-B087-DAD3A391CF3A}"/>
              </a:ext>
            </a:extLst>
          </p:cNvPr>
          <p:cNvSpPr/>
          <p:nvPr/>
        </p:nvSpPr>
        <p:spPr>
          <a:xfrm>
            <a:off x="4091347" y="963567"/>
            <a:ext cx="2360479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7FE60F6-262F-4FE1-9A99-0BCBB8FE3CF5}"/>
              </a:ext>
            </a:extLst>
          </p:cNvPr>
          <p:cNvSpPr/>
          <p:nvPr/>
        </p:nvSpPr>
        <p:spPr>
          <a:xfrm>
            <a:off x="4156471" y="1004715"/>
            <a:ext cx="22953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Author Team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C395B77-92AD-4595-98C4-FC0CC3B31D4F}"/>
              </a:ext>
            </a:extLst>
          </p:cNvPr>
          <p:cNvSpPr txBox="1"/>
          <p:nvPr/>
        </p:nvSpPr>
        <p:spPr>
          <a:xfrm>
            <a:off x="-864494" y="2840693"/>
            <a:ext cx="5361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en-US" altLang="zh-CN">
                <a:solidFill>
                  <a:srgbClr val="02E695"/>
                </a:solidFill>
                <a:latin typeface="Nexa Light" panose="02000000000000000000" pitchFamily="50" charset="0"/>
              </a:rPr>
              <a:t>CONTENTS</a:t>
            </a:r>
            <a:endParaRPr lang="zh-CN" altLang="en-US">
              <a:solidFill>
                <a:srgbClr val="02E695"/>
              </a:solidFill>
              <a:latin typeface="Nexa Light" panose="02000000000000000000" pitchFamily="50" charset="0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B7C8801E-11E3-4ED5-BCFE-A44D872983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470" y="1946285"/>
            <a:ext cx="360000" cy="360000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E546B8C4-6201-40FB-A936-8DDC8CC44580}"/>
              </a:ext>
            </a:extLst>
          </p:cNvPr>
          <p:cNvSpPr/>
          <p:nvPr/>
        </p:nvSpPr>
        <p:spPr>
          <a:xfrm>
            <a:off x="4714838" y="1904692"/>
            <a:ext cx="2471093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8C4CB61-34A5-4C0A-A6AE-A186B7C75619}"/>
              </a:ext>
            </a:extLst>
          </p:cNvPr>
          <p:cNvSpPr/>
          <p:nvPr/>
        </p:nvSpPr>
        <p:spPr>
          <a:xfrm>
            <a:off x="4659276" y="1851093"/>
            <a:ext cx="2360479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6B28C40-FE55-4D54-BA8A-261B28121BA7}"/>
              </a:ext>
            </a:extLst>
          </p:cNvPr>
          <p:cNvSpPr/>
          <p:nvPr/>
        </p:nvSpPr>
        <p:spPr>
          <a:xfrm>
            <a:off x="4724400" y="1892241"/>
            <a:ext cx="22953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Motivation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83BCF45B-3577-4631-9295-09A03DF103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722" y="2842488"/>
            <a:ext cx="360000" cy="360000"/>
          </a:xfrm>
          <a:prstGeom prst="rect">
            <a:avLst/>
          </a:prstGeom>
        </p:spPr>
      </p:pic>
      <p:sp>
        <p:nvSpPr>
          <p:cNvPr id="54" name="矩形 53">
            <a:extLst>
              <a:ext uri="{FF2B5EF4-FFF2-40B4-BE49-F238E27FC236}">
                <a16:creationId xmlns:a16="http://schemas.microsoft.com/office/drawing/2014/main" id="{7839166D-9F33-4A34-B1FE-3176C15CC6D1}"/>
              </a:ext>
            </a:extLst>
          </p:cNvPr>
          <p:cNvSpPr/>
          <p:nvPr/>
        </p:nvSpPr>
        <p:spPr>
          <a:xfrm>
            <a:off x="5017090" y="2800895"/>
            <a:ext cx="2471093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0056BF2B-FA42-4208-BE32-3577BAEE76CE}"/>
              </a:ext>
            </a:extLst>
          </p:cNvPr>
          <p:cNvSpPr/>
          <p:nvPr/>
        </p:nvSpPr>
        <p:spPr>
          <a:xfrm>
            <a:off x="4961528" y="2747296"/>
            <a:ext cx="2360479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ACDD5F78-34F4-4DA8-B07B-F9C1ADE9EB34}"/>
              </a:ext>
            </a:extLst>
          </p:cNvPr>
          <p:cNvSpPr/>
          <p:nvPr/>
        </p:nvSpPr>
        <p:spPr>
          <a:xfrm>
            <a:off x="5026652" y="2788444"/>
            <a:ext cx="22953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Key Idea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ED893441-4D41-4246-ABB2-C248A0FA49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429" y="3836849"/>
            <a:ext cx="360000" cy="360000"/>
          </a:xfrm>
          <a:prstGeom prst="rect">
            <a:avLst/>
          </a:prstGeom>
        </p:spPr>
      </p:pic>
      <p:sp>
        <p:nvSpPr>
          <p:cNvPr id="58" name="矩形 57">
            <a:extLst>
              <a:ext uri="{FF2B5EF4-FFF2-40B4-BE49-F238E27FC236}">
                <a16:creationId xmlns:a16="http://schemas.microsoft.com/office/drawing/2014/main" id="{A7CBDF42-D119-478E-A2A1-925A5A363EBC}"/>
              </a:ext>
            </a:extLst>
          </p:cNvPr>
          <p:cNvSpPr/>
          <p:nvPr/>
        </p:nvSpPr>
        <p:spPr>
          <a:xfrm>
            <a:off x="5078797" y="3795256"/>
            <a:ext cx="2879870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42526238-D238-4C2D-B485-516A249C6C46}"/>
              </a:ext>
            </a:extLst>
          </p:cNvPr>
          <p:cNvSpPr/>
          <p:nvPr/>
        </p:nvSpPr>
        <p:spPr>
          <a:xfrm>
            <a:off x="5023235" y="3741657"/>
            <a:ext cx="2750958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5521FE4A-0060-44BC-A0EB-67CEE1404C8C}"/>
              </a:ext>
            </a:extLst>
          </p:cNvPr>
          <p:cNvSpPr/>
          <p:nvPr/>
        </p:nvSpPr>
        <p:spPr>
          <a:xfrm>
            <a:off x="5077720" y="3771720"/>
            <a:ext cx="26964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Implementation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3FB4B0AF-910E-41D1-BB3E-50B8498B1F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974" y="4743476"/>
            <a:ext cx="360000" cy="360000"/>
          </a:xfrm>
          <a:prstGeom prst="rect">
            <a:avLst/>
          </a:prstGeom>
        </p:spPr>
      </p:pic>
      <p:sp>
        <p:nvSpPr>
          <p:cNvPr id="62" name="矩形 61">
            <a:extLst>
              <a:ext uri="{FF2B5EF4-FFF2-40B4-BE49-F238E27FC236}">
                <a16:creationId xmlns:a16="http://schemas.microsoft.com/office/drawing/2014/main" id="{DD4D16D6-DACC-40B6-B36A-9B03A0A09532}"/>
              </a:ext>
            </a:extLst>
          </p:cNvPr>
          <p:cNvSpPr/>
          <p:nvPr/>
        </p:nvSpPr>
        <p:spPr>
          <a:xfrm>
            <a:off x="4959342" y="4701883"/>
            <a:ext cx="2471093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9375EEA0-81AA-475C-A1C6-7C88A6ADC614}"/>
              </a:ext>
            </a:extLst>
          </p:cNvPr>
          <p:cNvSpPr/>
          <p:nvPr/>
        </p:nvSpPr>
        <p:spPr>
          <a:xfrm>
            <a:off x="4903780" y="4648284"/>
            <a:ext cx="2360479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02CD43E6-1ACC-40B7-A22C-E17409258D05}"/>
              </a:ext>
            </a:extLst>
          </p:cNvPr>
          <p:cNvSpPr/>
          <p:nvPr/>
        </p:nvSpPr>
        <p:spPr>
          <a:xfrm>
            <a:off x="4968904" y="4689432"/>
            <a:ext cx="22953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Evaluation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28C18786-2879-4BB3-971F-EB0B1292A8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94" y="5586045"/>
            <a:ext cx="360000" cy="360000"/>
          </a:xfrm>
          <a:prstGeom prst="rect">
            <a:avLst/>
          </a:prstGeom>
        </p:spPr>
      </p:pic>
      <p:sp>
        <p:nvSpPr>
          <p:cNvPr id="66" name="矩形 65">
            <a:extLst>
              <a:ext uri="{FF2B5EF4-FFF2-40B4-BE49-F238E27FC236}">
                <a16:creationId xmlns:a16="http://schemas.microsoft.com/office/drawing/2014/main" id="{153125A5-30AE-4D55-9C40-EDF65B01992C}"/>
              </a:ext>
            </a:extLst>
          </p:cNvPr>
          <p:cNvSpPr/>
          <p:nvPr/>
        </p:nvSpPr>
        <p:spPr>
          <a:xfrm>
            <a:off x="4548662" y="5544452"/>
            <a:ext cx="2471093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C651F765-9EF9-48E1-B194-2A35ECF78304}"/>
              </a:ext>
            </a:extLst>
          </p:cNvPr>
          <p:cNvSpPr/>
          <p:nvPr/>
        </p:nvSpPr>
        <p:spPr>
          <a:xfrm>
            <a:off x="4493100" y="5490853"/>
            <a:ext cx="2360479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184281D6-E9EA-44DB-AF96-229F84DDCE62}"/>
              </a:ext>
            </a:extLst>
          </p:cNvPr>
          <p:cNvSpPr/>
          <p:nvPr/>
        </p:nvSpPr>
        <p:spPr>
          <a:xfrm>
            <a:off x="4558224" y="5532001"/>
            <a:ext cx="22953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Inspiration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0245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/>
      </p:transition>
    </mc:Choice>
    <mc:Fallback xmlns:p15="http://schemas.microsoft.com/office/powerpoint/2012/main" xmlns="">
      <p:transition spd="slow" advClick="0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231777" y="1230725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66974" y="1243789"/>
            <a:ext cx="67436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Automated Analysis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Key Idea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2485A8-0B25-4608-BF40-8B9B79C23645}"/>
              </a:ext>
            </a:extLst>
          </p:cNvPr>
          <p:cNvSpPr txBox="1"/>
          <p:nvPr/>
        </p:nvSpPr>
        <p:spPr>
          <a:xfrm>
            <a:off x="766974" y="1838701"/>
            <a:ext cx="11232960" cy="448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FirmWire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Modkit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来实现对固件（蜂窝协议的实现等）的自动化模糊测试：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（一）分析人员开发模糊测试相关的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代码和数据模块；（基于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FirmWire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API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（二）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Cross-Compiler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将其编译成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ELF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（三）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Dynamic Linker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PatternDB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提供的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PatternOffsets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来进行动态链接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（四）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Modkit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通过将模块加入到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RTOS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Task Structure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来实现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Task Injection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，固件会自动运行模糊测试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Task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7BF092-C049-46CB-9364-1872F9D61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454" y="2511152"/>
            <a:ext cx="5490739" cy="410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6655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231777" y="1230725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66974" y="1243789"/>
            <a:ext cx="67436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Introspection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Key Idea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2485A8-0B25-4608-BF40-8B9B79C23645}"/>
              </a:ext>
            </a:extLst>
          </p:cNvPr>
          <p:cNvSpPr txBox="1"/>
          <p:nvPr/>
        </p:nvSpPr>
        <p:spPr>
          <a:xfrm>
            <a:off x="176215" y="1778068"/>
            <a:ext cx="11232960" cy="3157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FirmWire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还提供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Introspection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来帮助分析人员开发动态分析模块以及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root cause analysis for crashes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（一）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Function Hooking and 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Debugging</a:t>
            </a:r>
          </a:p>
          <a:p>
            <a:pPr>
              <a:lnSpc>
                <a:spcPct val="120000"/>
              </a:lnSpc>
            </a:pP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（二）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GLINK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67DB10-D95D-4C0B-8E4C-01CFE4361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028" y="3104413"/>
            <a:ext cx="6474783" cy="324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9822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923" y="1341712"/>
            <a:ext cx="4396740" cy="43967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218"/>
          <a:stretch>
            <a:fillRect/>
          </a:stretch>
        </p:blipFill>
        <p:spPr>
          <a:xfrm>
            <a:off x="1434502" y="2544959"/>
            <a:ext cx="4271604" cy="21967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026" y="2985874"/>
            <a:ext cx="3244479" cy="157010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BE4404E-EFEB-4B2E-AAEC-6EEDDEDA9C2D}"/>
              </a:ext>
            </a:extLst>
          </p:cNvPr>
          <p:cNvSpPr/>
          <p:nvPr/>
        </p:nvSpPr>
        <p:spPr>
          <a:xfrm>
            <a:off x="4627951" y="3130921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0074D21-F346-4737-B087-DAD3A391CF3A}"/>
              </a:ext>
            </a:extLst>
          </p:cNvPr>
          <p:cNvSpPr/>
          <p:nvPr/>
        </p:nvSpPr>
        <p:spPr>
          <a:xfrm>
            <a:off x="4572389" y="3057895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FE60F6-262F-4FE1-9A99-0BCBB8FE3CF5}"/>
              </a:ext>
            </a:extLst>
          </p:cNvPr>
          <p:cNvSpPr/>
          <p:nvPr/>
        </p:nvSpPr>
        <p:spPr>
          <a:xfrm>
            <a:off x="4232097" y="3066537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Implementation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167" y="3664370"/>
            <a:ext cx="3300777" cy="59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83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/>
      </p:transition>
    </mc:Choice>
    <mc:Fallback xmlns:p15="http://schemas.microsoft.com/office/powerpoint/2012/main" xmlns="">
      <p:transition spd="slow" advClick="0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192111" y="918515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27308" y="931579"/>
            <a:ext cx="2934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Targets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Implementation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2485A8-0B25-4608-BF40-8B9B79C23645}"/>
              </a:ext>
            </a:extLst>
          </p:cNvPr>
          <p:cNvSpPr txBox="1"/>
          <p:nvPr/>
        </p:nvSpPr>
        <p:spPr>
          <a:xfrm>
            <a:off x="176215" y="1504705"/>
            <a:ext cx="11748563" cy="2270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在作者实现的原型系统中，主要针对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Samsung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（三星）和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MediaTek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（联发科技）两家的基带处理器及其固件。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因为，这两家的产品的全球市占率达到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40%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此外，这两家的产品没有任何公开技术文档，仅有学术界和业界对其开展的一些逆向工程和研究资料。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2444595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192111" y="918515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27308" y="931579"/>
            <a:ext cx="2934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Vendor Plugin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Implementation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2485A8-0B25-4608-BF40-8B9B79C23645}"/>
              </a:ext>
            </a:extLst>
          </p:cNvPr>
          <p:cNvSpPr txBox="1"/>
          <p:nvPr/>
        </p:nvSpPr>
        <p:spPr>
          <a:xfrm>
            <a:off x="176215" y="1504705"/>
            <a:ext cx="11748563" cy="4929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Vendor plugin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需要实现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Loader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PatternDB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 definition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为了提高开发速度以及方便与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PANDA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Vendor plugin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为了使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PANDA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支持相应的目标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baseband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，还需要进行必要的扩展工作。为了将各种组件结合到一起，还使用了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Avatar2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框架作为中间件。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三星基带：</a:t>
            </a:r>
            <a:endParaRPr lang="en-US" altLang="zh-CN" sz="2400" dirty="0">
              <a:solidFill>
                <a:srgbClr val="02E6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直到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S5123AP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，三星的基带处理器都是基于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Cortex-R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系列微处理器，并运行着实时操作系统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ShannonOS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BP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的通信通过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DMA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inter-processor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中断实现。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Loader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三星基带处理器的固件格式是已知的，因此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Loader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比较好写。</a:t>
            </a:r>
          </a:p>
          <a:p>
            <a:pPr>
              <a:lnSpc>
                <a:spcPct val="120000"/>
              </a:lnSpc>
            </a:pP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PatternDB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接着设计了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PatternDB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来处理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个多个固件间的细微差别。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8081260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192111" y="918515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27308" y="931579"/>
            <a:ext cx="2934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Vendor Plugin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Implementation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2485A8-0B25-4608-BF40-8B9B79C23645}"/>
              </a:ext>
            </a:extLst>
          </p:cNvPr>
          <p:cNvSpPr txBox="1"/>
          <p:nvPr/>
        </p:nvSpPr>
        <p:spPr>
          <a:xfrm>
            <a:off x="176215" y="1504705"/>
            <a:ext cx="11748563" cy="4929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三星基带：</a:t>
            </a:r>
            <a:endParaRPr lang="en-US" altLang="zh-CN" sz="2400" dirty="0">
              <a:solidFill>
                <a:srgbClr val="02E6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外设建模：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最后进行半自动外设建模，直到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baseband introspection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表明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tasks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都没有报错地上线了。一共实现了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个外设定义（有些是针对特定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的）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联发科技基带：</a:t>
            </a:r>
            <a:endParaRPr lang="en-US" altLang="zh-CN" sz="2400" dirty="0">
              <a:solidFill>
                <a:srgbClr val="02E6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联发科技最新的基带处理器是基于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MIPS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架构。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PANDA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不支持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MIPS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指令集架构，因此作者添加了对其支持（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MIPS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指令解码以及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TCG Lifter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Loader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同样依据其固件格式实现了一个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Loader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>
              <a:lnSpc>
                <a:spcPct val="120000"/>
              </a:lnSpc>
            </a:pP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PatternDB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构建：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由于联发科技的固件包含符号表，因此只用了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Pattern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便实现了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个固件的支持。</a:t>
            </a:r>
          </a:p>
        </p:txBody>
      </p:sp>
    </p:spTree>
    <p:extLst>
      <p:ext uri="{BB962C8B-B14F-4D97-AF65-F5344CB8AC3E}">
        <p14:creationId xmlns:p14="http://schemas.microsoft.com/office/powerpoint/2010/main" val="2112016581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192111" y="918515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27308" y="931579"/>
            <a:ext cx="2934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Vendor Plugin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Implementation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2485A8-0B25-4608-BF40-8B9B79C23645}"/>
              </a:ext>
            </a:extLst>
          </p:cNvPr>
          <p:cNvSpPr txBox="1"/>
          <p:nvPr/>
        </p:nvSpPr>
        <p:spPr>
          <a:xfrm>
            <a:off x="176215" y="1504705"/>
            <a:ext cx="11748563" cy="537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联发科技基带：</a:t>
            </a:r>
            <a:endParaRPr lang="en-US" altLang="zh-CN" sz="2400" dirty="0">
              <a:solidFill>
                <a:srgbClr val="02E6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外设建模：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同样使用半自动化的方法来构建外设模型。其中有两个困难：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BP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交互接口的建模。（对于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BP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来说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就是一个外设）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这个接口在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阶段会使用到：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BP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请求内存分布信息；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作者通过循环缓冲区和消息结构体实现了支持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这个接口在运行阶段也会使用到：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BP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运行的用户态程序发送请求。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作者通过使用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FIFO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来代替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 API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的方法来实现了运行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用户态程序的支持。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BP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会等待其他硬件的线程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PANDA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不支持。使用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PatternDB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来规避相关的代码并将所有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task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的偏好都调整为在一个核上运行。</a:t>
            </a:r>
          </a:p>
        </p:txBody>
      </p:sp>
    </p:spTree>
    <p:extLst>
      <p:ext uri="{BB962C8B-B14F-4D97-AF65-F5344CB8AC3E}">
        <p14:creationId xmlns:p14="http://schemas.microsoft.com/office/powerpoint/2010/main" val="2784833513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192111" y="918515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27308" y="931579"/>
            <a:ext cx="365363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Automated Analysis: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Implementation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2485A8-0B25-4608-BF40-8B9B79C23645}"/>
              </a:ext>
            </a:extLst>
          </p:cNvPr>
          <p:cNvSpPr txBox="1"/>
          <p:nvPr/>
        </p:nvSpPr>
        <p:spPr>
          <a:xfrm>
            <a:off x="176215" y="1504705"/>
            <a:ext cx="11748563" cy="537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 Task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Input generation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AFL++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Host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上运行（接收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 task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反馈的覆盖率信息）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Input Injection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利用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ModKit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向目标固件插入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模块并以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task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运行。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 task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Hypercall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AFL++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请求测试用例（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Hypercall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以特殊指令的形式实现，当模拟器执行该指令时，会跳出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Guest OS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，并调用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Host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端的相应回调函数）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Fuzz task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Message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向测试的蜂窝协议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Task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输入测试用例。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Crash capture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Vendor plugin configuration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来确定最近事件（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 exceptions/baseband assert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）可以支持更多复杂的情况。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Crash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会自动保存并支持重现来获取更加详细的上下文信息。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534AB1-85DF-4408-95AA-20F3538A1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756" y="0"/>
            <a:ext cx="56592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810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923" y="1341712"/>
            <a:ext cx="4396740" cy="43967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218"/>
          <a:stretch>
            <a:fillRect/>
          </a:stretch>
        </p:blipFill>
        <p:spPr>
          <a:xfrm>
            <a:off x="1434502" y="2544959"/>
            <a:ext cx="4271604" cy="21967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026" y="2985874"/>
            <a:ext cx="3244479" cy="157010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BE4404E-EFEB-4B2E-AAEC-6EEDDEDA9C2D}"/>
              </a:ext>
            </a:extLst>
          </p:cNvPr>
          <p:cNvSpPr/>
          <p:nvPr/>
        </p:nvSpPr>
        <p:spPr>
          <a:xfrm>
            <a:off x="4627951" y="3130921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0074D21-F346-4737-B087-DAD3A391CF3A}"/>
              </a:ext>
            </a:extLst>
          </p:cNvPr>
          <p:cNvSpPr/>
          <p:nvPr/>
        </p:nvSpPr>
        <p:spPr>
          <a:xfrm>
            <a:off x="4572389" y="3057895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FE60F6-262F-4FE1-9A99-0BCBB8FE3CF5}"/>
              </a:ext>
            </a:extLst>
          </p:cNvPr>
          <p:cNvSpPr/>
          <p:nvPr/>
        </p:nvSpPr>
        <p:spPr>
          <a:xfrm>
            <a:off x="4232097" y="3066537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Evaluation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167" y="3664370"/>
            <a:ext cx="3300777" cy="59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7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/>
      </p:transition>
    </mc:Choice>
    <mc:Fallback xmlns:p15="http://schemas.microsoft.com/office/powerpoint/2012/main" xmlns="">
      <p:transition spd="slow" advClick="0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231777" y="1252875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66974" y="1265939"/>
            <a:ext cx="2934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RQ1: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Evaluation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2485A8-0B25-4608-BF40-8B9B79C23645}"/>
              </a:ext>
            </a:extLst>
          </p:cNvPr>
          <p:cNvSpPr txBox="1"/>
          <p:nvPr/>
        </p:nvSpPr>
        <p:spPr>
          <a:xfrm>
            <a:off x="766974" y="1921667"/>
            <a:ext cx="11293846" cy="941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 a dynamic emulation platform aid security testing for baseband firmware?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F2BE9A8-5649-48D1-9164-D7525E1D3519}"/>
              </a:ext>
            </a:extLst>
          </p:cNvPr>
          <p:cNvGrpSpPr/>
          <p:nvPr/>
        </p:nvGrpSpPr>
        <p:grpSpPr>
          <a:xfrm>
            <a:off x="265238" y="2923493"/>
            <a:ext cx="442220" cy="442220"/>
            <a:chOff x="682349" y="1739909"/>
            <a:chExt cx="551019" cy="551019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F543C8D7-2768-4DF7-A68D-CDB29A4D596E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49ABCAD8-47D2-45AB-B6C0-AD395A7B160D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3A85967A-417E-4842-AEEE-E76A365596AC}"/>
              </a:ext>
            </a:extLst>
          </p:cNvPr>
          <p:cNvSpPr txBox="1"/>
          <p:nvPr/>
        </p:nvSpPr>
        <p:spPr>
          <a:xfrm>
            <a:off x="800435" y="2936557"/>
            <a:ext cx="2934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RQ2: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1A8FCBA-00A3-4F05-8490-16DD668CCA82}"/>
              </a:ext>
            </a:extLst>
          </p:cNvPr>
          <p:cNvSpPr txBox="1"/>
          <p:nvPr/>
        </p:nvSpPr>
        <p:spPr>
          <a:xfrm>
            <a:off x="800435" y="3601801"/>
            <a:ext cx="8964855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 FIRMWIRE’s approach scalable?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94B0977-8708-4E3F-B2A7-FA3FE0DF1463}"/>
              </a:ext>
            </a:extLst>
          </p:cNvPr>
          <p:cNvGrpSpPr/>
          <p:nvPr/>
        </p:nvGrpSpPr>
        <p:grpSpPr>
          <a:xfrm>
            <a:off x="265238" y="4611177"/>
            <a:ext cx="442220" cy="442220"/>
            <a:chOff x="682349" y="1739909"/>
            <a:chExt cx="551019" cy="551019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C8E79D17-D4C2-4226-9DD9-57081F8581BB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395B3588-3312-4922-88D4-AFC714812730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B94DFD65-C438-4ABE-881F-A5867B3384F4}"/>
              </a:ext>
            </a:extLst>
          </p:cNvPr>
          <p:cNvSpPr txBox="1"/>
          <p:nvPr/>
        </p:nvSpPr>
        <p:spPr>
          <a:xfrm>
            <a:off x="800435" y="4624241"/>
            <a:ext cx="2934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RQ3: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666E2DC-8E1F-4241-9C6E-7EA2C08DDF34}"/>
              </a:ext>
            </a:extLst>
          </p:cNvPr>
          <p:cNvSpPr txBox="1"/>
          <p:nvPr/>
        </p:nvSpPr>
        <p:spPr>
          <a:xfrm>
            <a:off x="800435" y="5289485"/>
            <a:ext cx="11600332" cy="941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Are vulnerabilities discovered with FIRMWIRE real bugs affecting physical phones?</a:t>
            </a:r>
          </a:p>
        </p:txBody>
      </p:sp>
    </p:spTree>
    <p:extLst>
      <p:ext uri="{BB962C8B-B14F-4D97-AF65-F5344CB8AC3E}">
        <p14:creationId xmlns:p14="http://schemas.microsoft.com/office/powerpoint/2010/main" val="394764896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923" y="1341712"/>
            <a:ext cx="4396740" cy="43967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218"/>
          <a:stretch>
            <a:fillRect/>
          </a:stretch>
        </p:blipFill>
        <p:spPr>
          <a:xfrm>
            <a:off x="1434502" y="2544959"/>
            <a:ext cx="4271604" cy="21967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026" y="2985874"/>
            <a:ext cx="3244479" cy="157010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BE4404E-EFEB-4B2E-AAEC-6EEDDEDA9C2D}"/>
              </a:ext>
            </a:extLst>
          </p:cNvPr>
          <p:cNvSpPr/>
          <p:nvPr/>
        </p:nvSpPr>
        <p:spPr>
          <a:xfrm>
            <a:off x="4627951" y="3130921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0074D21-F346-4737-B087-DAD3A391CF3A}"/>
              </a:ext>
            </a:extLst>
          </p:cNvPr>
          <p:cNvSpPr/>
          <p:nvPr/>
        </p:nvSpPr>
        <p:spPr>
          <a:xfrm>
            <a:off x="4572389" y="3057895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FE60F6-262F-4FE1-9A99-0BCBB8FE3CF5}"/>
              </a:ext>
            </a:extLst>
          </p:cNvPr>
          <p:cNvSpPr/>
          <p:nvPr/>
        </p:nvSpPr>
        <p:spPr>
          <a:xfrm>
            <a:off x="4379473" y="3078187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Author Team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167" y="3664370"/>
            <a:ext cx="3300777" cy="59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2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/>
      </p:transition>
    </mc:Choice>
    <mc:Fallback xmlns:p15="http://schemas.microsoft.com/office/powerpoint/2012/main" xmlns="">
      <p:transition spd="slow" advClick="0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231777" y="1194206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66974" y="1207270"/>
            <a:ext cx="2934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RQ1: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Evaluation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2485A8-0B25-4608-BF40-8B9B79C23645}"/>
              </a:ext>
            </a:extLst>
          </p:cNvPr>
          <p:cNvSpPr txBox="1"/>
          <p:nvPr/>
        </p:nvSpPr>
        <p:spPr>
          <a:xfrm>
            <a:off x="231776" y="1742965"/>
            <a:ext cx="11567741" cy="448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为了回答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RQ1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，作者结合实际构建了攻击模型，针对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中蜂窝协议开发了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 Task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并进行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Fuzzing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，评估了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的性能和并将结果与当前主流进行对比。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en-US" altLang="zh-CN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Attacker Model</a:t>
            </a: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srgbClr val="02E6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攻击者控制了基站，并可以向智能手机（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BP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）发送任意数据载荷。但是基站与智能手机之间还没有进行认证。也就是说该模型下，主要针对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LTE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pre-authentication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攻击面和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protocols with broken authentication(GSM)</a:t>
            </a:r>
          </a:p>
          <a:p>
            <a:pPr latinLnBrk="1">
              <a:lnSpc>
                <a:spcPct val="120000"/>
              </a:lnSpc>
            </a:pPr>
            <a:r>
              <a:rPr lang="en-US" altLang="zh-CN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Fuzzing Targets</a:t>
            </a: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srgbClr val="02E6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LTE Radio 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ResourceControl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(RRC) </a:t>
            </a:r>
          </a:p>
          <a:p>
            <a:pPr latinLnBrk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GSM Session Management (SM) </a:t>
            </a:r>
          </a:p>
          <a:p>
            <a:pPr latinLnBrk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GSM Call Control (CC) protocols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AEF865-F66D-49C3-AB67-5D7306332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646" y="4499065"/>
            <a:ext cx="5835172" cy="224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884343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231777" y="1194206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66974" y="1207270"/>
            <a:ext cx="2934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RQ1: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Evaluation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2485A8-0B25-4608-BF40-8B9B79C23645}"/>
              </a:ext>
            </a:extLst>
          </p:cNvPr>
          <p:cNvSpPr txBox="1"/>
          <p:nvPr/>
        </p:nvSpPr>
        <p:spPr>
          <a:xfrm>
            <a:off x="231776" y="1742965"/>
            <a:ext cx="11567741" cy="4929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0000"/>
              </a:lnSpc>
            </a:pPr>
            <a:r>
              <a:rPr lang="en-US" altLang="zh-CN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Fuzzing</a:t>
            </a: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srgbClr val="02E6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作者针对每个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 target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，实现了一个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模块，并利用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ModKit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插入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 task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 task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RTOS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调度运行并为相应的测试对象进行必要的初始化（发送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Message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然后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 task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会激活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AFL ++ 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forkserver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，然后向目标分发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 Input</a:t>
            </a:r>
          </a:p>
          <a:p>
            <a:pPr latinLnBrk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Mutated Encoded OTA messages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UPER encoded ASN.1 for RRC and CSN.1 encoded Non-Access Stratum</a:t>
            </a:r>
          </a:p>
          <a:p>
            <a:pPr latinLnBrk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(NAS) packets for SM and CC</a:t>
            </a:r>
          </a:p>
          <a:p>
            <a:pPr latinLnBrk="1">
              <a:lnSpc>
                <a:spcPct val="120000"/>
              </a:lnSpc>
            </a:pPr>
            <a:r>
              <a:rPr lang="en-US" altLang="zh-CN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Setup:</a:t>
            </a:r>
            <a:b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Intel Xeon E5-2630v4 @ 2.20GHz CPUs (20 physical and 40 logical cores)  128GB of RAM; Ubuntu 16.04 LTS ; AFL++ v3.13a</a:t>
            </a:r>
          </a:p>
          <a:p>
            <a:pPr latinLnBrk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 each FUZZ task for 24 hours, each in 5 independent runs</a:t>
            </a:r>
          </a:p>
        </p:txBody>
      </p:sp>
    </p:spTree>
    <p:extLst>
      <p:ext uri="{BB962C8B-B14F-4D97-AF65-F5344CB8AC3E}">
        <p14:creationId xmlns:p14="http://schemas.microsoft.com/office/powerpoint/2010/main" val="3003638248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231777" y="1194206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66974" y="1207270"/>
            <a:ext cx="2934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RQ1: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Evaluation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2485A8-0B25-4608-BF40-8B9B79C23645}"/>
              </a:ext>
            </a:extLst>
          </p:cNvPr>
          <p:cNvSpPr txBox="1"/>
          <p:nvPr/>
        </p:nvSpPr>
        <p:spPr>
          <a:xfrm>
            <a:off x="231776" y="1742965"/>
            <a:ext cx="11567741" cy="4929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0000"/>
              </a:lnSpc>
            </a:pPr>
            <a:r>
              <a:rPr lang="en-US" altLang="zh-CN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Fuzzing</a:t>
            </a: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srgbClr val="02E6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作者针对每个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 target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，实现了一个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模块，并利用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ModKit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插入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 task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 task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RTOS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调度运行并为相应的测试对象进行必要的初始化（发送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Message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然后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 task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会激活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AFL ++ 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forkserver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，然后向目标分发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 Input</a:t>
            </a:r>
          </a:p>
          <a:p>
            <a:pPr latinLnBrk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Mutated Encoded OTA messages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UPER encoded ASN.1 for RRC and CSN.1 encoded Non-Access Stratum</a:t>
            </a:r>
          </a:p>
          <a:p>
            <a:pPr latinLnBrk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(NAS) packets for SM and CC</a:t>
            </a:r>
          </a:p>
          <a:p>
            <a:pPr latinLnBrk="1">
              <a:lnSpc>
                <a:spcPct val="120000"/>
              </a:lnSpc>
            </a:pPr>
            <a:r>
              <a:rPr lang="en-US" altLang="zh-CN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Setup:</a:t>
            </a:r>
            <a:b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Intel Xeon E5-2630v4 @ 2.20GHz CPUs (20 physical and 40 logical cores)  128GB of RAM; Ubuntu 16.04 LTS ; AFL++ v3.13a</a:t>
            </a:r>
          </a:p>
          <a:p>
            <a:pPr latinLnBrk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 each FUZZ task for 24 hours, each in 5 independent runs</a:t>
            </a:r>
          </a:p>
        </p:txBody>
      </p:sp>
    </p:spTree>
    <p:extLst>
      <p:ext uri="{BB962C8B-B14F-4D97-AF65-F5344CB8AC3E}">
        <p14:creationId xmlns:p14="http://schemas.microsoft.com/office/powerpoint/2010/main" val="3206993341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231778" y="961442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66975" y="974506"/>
            <a:ext cx="2934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RQ1: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Evaluation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2485A8-0B25-4608-BF40-8B9B79C23645}"/>
              </a:ext>
            </a:extLst>
          </p:cNvPr>
          <p:cNvSpPr txBox="1"/>
          <p:nvPr/>
        </p:nvSpPr>
        <p:spPr>
          <a:xfrm>
            <a:off x="231777" y="1510201"/>
            <a:ext cx="11567741" cy="1827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0000"/>
              </a:lnSpc>
            </a:pPr>
            <a:r>
              <a:rPr lang="en-US" altLang="zh-CN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</a:t>
            </a: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srgbClr val="02E6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RRC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测试汇中的覆盖的基本块数量更多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同厂商不同型号的测试对象的测试结果类似，但是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G950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GSM SM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LTE RRC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测试中，出现明显偏离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2C3977-8DDB-4798-926A-9942897D8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342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49849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231778" y="961442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66975" y="974506"/>
            <a:ext cx="2934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RQ1: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Evaluation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2485A8-0B25-4608-BF40-8B9B79C23645}"/>
              </a:ext>
            </a:extLst>
          </p:cNvPr>
          <p:cNvSpPr txBox="1"/>
          <p:nvPr/>
        </p:nvSpPr>
        <p:spPr>
          <a:xfrm>
            <a:off x="231777" y="1510201"/>
            <a:ext cx="11567741" cy="2713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0000"/>
              </a:lnSpc>
            </a:pPr>
            <a:r>
              <a:rPr lang="en-US" altLang="zh-CN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</a:t>
            </a: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srgbClr val="02E6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作者进一步计算了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Per-task Coverage</a:t>
            </a:r>
          </a:p>
          <a:p>
            <a:pPr latinLnBrk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可以看到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RRC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测试中覆盖的基本块明显多余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GSM CC/SM</a:t>
            </a:r>
          </a:p>
          <a:p>
            <a:pPr latinLnBrk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另外，基本块覆盖率都比较低，原因如下：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）依据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Attack Model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（未认证场景），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 task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只针对部分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Message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</a:t>
            </a:r>
          </a:p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）蜂窝协议状态机过于复杂，高效地对其进行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仍然是一个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 Challenge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53DA86E-BD5B-4484-B04A-DAB03E5F7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742" y="4224149"/>
            <a:ext cx="8243455" cy="250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84191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231778" y="961442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66975" y="974506"/>
            <a:ext cx="2934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RQ1: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Evaluation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2485A8-0B25-4608-BF40-8B9B79C23645}"/>
              </a:ext>
            </a:extLst>
          </p:cNvPr>
          <p:cNvSpPr txBox="1"/>
          <p:nvPr/>
        </p:nvSpPr>
        <p:spPr>
          <a:xfrm>
            <a:off x="231777" y="1510201"/>
            <a:ext cx="11567741" cy="4043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0000"/>
              </a:lnSpc>
            </a:pPr>
            <a:r>
              <a:rPr lang="en-US" altLang="zh-CN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Comparison</a:t>
            </a: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srgbClr val="02E6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作者将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FirmWire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与其他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Baseband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测试工具作对比：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LTEFuzz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由于不开源并且是依赖真实设备的黑盒测试工具，所以难以对比；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BaseSAFE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，开源，只针对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Message Parser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进行测试，其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Fuzzing Harness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的构建依赖人工制造一个初始上下文状态：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（一）作者按照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BaseSAFE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的方法，人工构建了针对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G973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GSM CC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Fuzzing Harness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及其上下文状态（与作者团队确认了方法的正确性）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（二）作者利用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FirmWire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Snapshot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接口，自动生成包含了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 task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的上下文，并且添加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Hook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来将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BaseSAFE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作为输入源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0636705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231778" y="961442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66975" y="974506"/>
            <a:ext cx="2934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RQ1: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Evaluation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2485A8-0B25-4608-BF40-8B9B79C23645}"/>
              </a:ext>
            </a:extLst>
          </p:cNvPr>
          <p:cNvSpPr txBox="1"/>
          <p:nvPr/>
        </p:nvSpPr>
        <p:spPr>
          <a:xfrm>
            <a:off x="231777" y="1510201"/>
            <a:ext cx="11567741" cy="1384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0000"/>
              </a:lnSpc>
            </a:pPr>
            <a:r>
              <a:rPr lang="en-US" altLang="zh-CN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Comparison</a:t>
            </a: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srgbClr val="02E6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对比结果：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latinLnBrk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BASESAFE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1A243E8-D7F7-4438-98BB-04256EB9C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5" y="2905058"/>
            <a:ext cx="11068050" cy="23050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D8B1408-24FB-4242-8E49-2692589DA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22" y="5856687"/>
            <a:ext cx="11068050" cy="38798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BD4C2D0-F789-4343-AB0F-0552B98EC065}"/>
              </a:ext>
            </a:extLst>
          </p:cNvPr>
          <p:cNvSpPr txBox="1"/>
          <p:nvPr/>
        </p:nvSpPr>
        <p:spPr>
          <a:xfrm>
            <a:off x="176215" y="5284419"/>
            <a:ext cx="11567741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20000"/>
              </a:lnSpc>
            </a:pP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FirmWire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232723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231778" y="961442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66975" y="974506"/>
            <a:ext cx="2934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RQ1: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Evaluation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2485A8-0B25-4608-BF40-8B9B79C23645}"/>
              </a:ext>
            </a:extLst>
          </p:cNvPr>
          <p:cNvSpPr txBox="1"/>
          <p:nvPr/>
        </p:nvSpPr>
        <p:spPr>
          <a:xfrm>
            <a:off x="231777" y="1510201"/>
            <a:ext cx="11567741" cy="1384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0000"/>
              </a:lnSpc>
            </a:pPr>
            <a:r>
              <a:rPr lang="en-US" altLang="zh-CN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Discovered Vulnerabilities</a:t>
            </a: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srgbClr val="02E6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一共发现了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个漏洞（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 RRC, 1 SM, and 2 CC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），其中四个是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0day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0A164D0-6B3E-4CDF-AE65-D21350843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78415"/>
            <a:ext cx="12192000" cy="267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87323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231777" y="1072794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66974" y="1085858"/>
            <a:ext cx="2934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RQ2: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Evaluation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2485A8-0B25-4608-BF40-8B9B79C23645}"/>
              </a:ext>
            </a:extLst>
          </p:cNvPr>
          <p:cNvSpPr txBox="1"/>
          <p:nvPr/>
        </p:nvSpPr>
        <p:spPr>
          <a:xfrm>
            <a:off x="176215" y="1515011"/>
            <a:ext cx="11678572" cy="537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概述：</a:t>
            </a:r>
            <a:endParaRPr lang="en-US" altLang="zh-CN" sz="2400" dirty="0">
              <a:solidFill>
                <a:srgbClr val="02E6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为了说明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Firmwire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的可扩展性，作者进行了经验性的评估：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FirmWire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Samsung S7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S7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Edge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的支持，评估这个过程中时间和精力消耗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尽管这不是一个“理想”的实验方法，但是作者认为这样能够让读者理解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FirmWire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的自动化程度及其扩展需要的人工工作。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实验过程：</a:t>
            </a:r>
            <a:endParaRPr lang="en-US" altLang="zh-CN" sz="2400" dirty="0">
              <a:solidFill>
                <a:srgbClr val="02E6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作者选取了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G930 2018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年发布的一款固件镜像，并尝试用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FirmWire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运行，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FirmWire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识别出其为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S335AP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，是当时不支持的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作者先拷贝最接近的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 definition S355AP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，并在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Vendor plugin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中注册新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SoCS335AP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重新尝试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镜像，发现报错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Invalid chip ID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，于是调整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chip ID = 0x03350000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2EFD39-808C-42E0-A43A-FE59B30F3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199" y="6026727"/>
            <a:ext cx="5597065" cy="2961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8990BBE-90BC-4292-91D7-B0317133A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733" y="6026726"/>
            <a:ext cx="4710052" cy="29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15568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231777" y="1072794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66974" y="1085858"/>
            <a:ext cx="2934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RQ2: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Evaluation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2485A8-0B25-4608-BF40-8B9B79C23645}"/>
              </a:ext>
            </a:extLst>
          </p:cNvPr>
          <p:cNvSpPr txBox="1"/>
          <p:nvPr/>
        </p:nvSpPr>
        <p:spPr>
          <a:xfrm>
            <a:off x="176215" y="1515011"/>
            <a:ext cx="11678572" cy="4491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实验过程：</a:t>
            </a:r>
            <a:endParaRPr lang="en-US" altLang="zh-CN" sz="2400" dirty="0">
              <a:solidFill>
                <a:srgbClr val="02E6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再次尝试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固件，发现虽然更进了一步，但是固件却挂起并且没有任何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 output</a:t>
            </a:r>
          </a:p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这是预料之中的，因为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S355AP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S335AP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的外设地址肯定是不一样的。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FirmWire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的调试机制，成功确定当前固件在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中陷入无限循环，通过分析，发现该地址的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Access Pattern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与一个已知外设类似，于是在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 File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中调整一下外设的地址，就成功解决该问题了；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再次尝试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固件，这次成功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了并进入到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 image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，接着固件又挂起了。同上，作者发现挂起发生在使能系统时钟的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while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循环中，作者通过修改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S355AP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的时钟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en-US" altLang="zh-CN" sz="2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S355APClkPeripheral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成功通过了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Check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04EF26-29FC-48B0-8C71-F099C0BBD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795" y="5943985"/>
            <a:ext cx="6667205" cy="80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7521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B2C87B96-CE47-4150-B76A-06C329A4C48D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740302D-663D-4BAB-A8D9-2FDDA12DF9C8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E71B80F-5128-4771-8482-9F84C7C20C1A}"/>
              </a:ext>
            </a:extLst>
          </p:cNvPr>
          <p:cNvSpPr/>
          <p:nvPr/>
        </p:nvSpPr>
        <p:spPr>
          <a:xfrm>
            <a:off x="-164077" y="283376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Author Team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2" name="TextBox 145">
            <a:extLst>
              <a:ext uri="{FF2B5EF4-FFF2-40B4-BE49-F238E27FC236}">
                <a16:creationId xmlns:a16="http://schemas.microsoft.com/office/drawing/2014/main" id="{845313A3-BBE2-476A-9CBF-5C1C4EF6F575}"/>
              </a:ext>
            </a:extLst>
          </p:cNvPr>
          <p:cNvSpPr txBox="1"/>
          <p:nvPr/>
        </p:nvSpPr>
        <p:spPr>
          <a:xfrm>
            <a:off x="2414379" y="1018975"/>
            <a:ext cx="6979003" cy="1996173"/>
          </a:xfrm>
          <a:prstGeom prst="rect">
            <a:avLst/>
          </a:prstGeom>
          <a:noFill/>
        </p:spPr>
        <p:txBody>
          <a:bodyPr wrap="square" lIns="121908" tIns="60953" rIns="121908" bIns="60953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Grant Hernandez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University of Florida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Advised by </a:t>
            </a:r>
            <a:r>
              <a:rPr lang="de-DE" altLang="zh-CN" sz="2400" dirty="0">
                <a:solidFill>
                  <a:schemeClr val="bg1"/>
                </a:solidFill>
              </a:rPr>
              <a:t>Dr. Kevin R. B. Butler(9</a:t>
            </a:r>
            <a:r>
              <a:rPr lang="zh-CN" altLang="en-US" sz="2400" dirty="0">
                <a:solidFill>
                  <a:schemeClr val="bg1"/>
                </a:solidFill>
              </a:rPr>
              <a:t>作</a:t>
            </a:r>
            <a:r>
              <a:rPr lang="en-US" altLang="zh-CN" sz="2400" dirty="0">
                <a:solidFill>
                  <a:schemeClr val="bg1"/>
                </a:solidFill>
              </a:rPr>
              <a:t>)</a:t>
            </a:r>
            <a:endParaRPr lang="de-DE" altLang="zh-CN" sz="24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研究方向：固件安全测试、安卓安全、</a:t>
            </a:r>
            <a:r>
              <a:rPr lang="en-US" altLang="zh-CN" sz="2400" dirty="0">
                <a:solidFill>
                  <a:schemeClr val="bg1"/>
                </a:solidFill>
              </a:rPr>
              <a:t>USB</a:t>
            </a:r>
            <a:r>
              <a:rPr lang="zh-CN" altLang="en-US" sz="2400" dirty="0">
                <a:solidFill>
                  <a:schemeClr val="bg1"/>
                </a:solidFill>
              </a:rPr>
              <a:t>安全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2" name="AutoShape 2" descr="Bo Feng">
            <a:extLst>
              <a:ext uri="{FF2B5EF4-FFF2-40B4-BE49-F238E27FC236}">
                <a16:creationId xmlns:a16="http://schemas.microsoft.com/office/drawing/2014/main" id="{534BEEAB-EBCC-4AAF-9C1D-9FD8AA962A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3985" y="14629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522E254-DA5C-4BD5-9E75-A173DFC0F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67" y="3200712"/>
            <a:ext cx="10109200" cy="3481643"/>
          </a:xfrm>
          <a:prstGeom prst="rect">
            <a:avLst/>
          </a:prstGeom>
        </p:spPr>
      </p:pic>
      <p:pic>
        <p:nvPicPr>
          <p:cNvPr id="1026" name="Picture 2" descr="Grant Hernandez">
            <a:extLst>
              <a:ext uri="{FF2B5EF4-FFF2-40B4-BE49-F238E27FC236}">
                <a16:creationId xmlns:a16="http://schemas.microsoft.com/office/drawing/2014/main" id="{351F77FD-A691-4235-9517-8F8A3DA7F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67" y="1201888"/>
            <a:ext cx="1622235" cy="163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50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/>
      </p:transition>
    </mc:Choice>
    <mc:Fallback xmlns="" xmlns:p15="http://schemas.microsoft.com/office/powerpoint/2012/main">
      <p:transition spd="slow" advClick="0">
        <p:random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231777" y="1072794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66974" y="1085858"/>
            <a:ext cx="2934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RQ2: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Evaluation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2485A8-0B25-4608-BF40-8B9B79C23645}"/>
              </a:ext>
            </a:extLst>
          </p:cNvPr>
          <p:cNvSpPr txBox="1"/>
          <p:nvPr/>
        </p:nvSpPr>
        <p:spPr>
          <a:xfrm>
            <a:off x="176215" y="1515011"/>
            <a:ext cx="11678572" cy="1827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实验过程：</a:t>
            </a:r>
            <a:endParaRPr lang="en-US" altLang="zh-CN" sz="2400" dirty="0">
              <a:solidFill>
                <a:srgbClr val="02E6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接着，又因为时钟的配置问题出现了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fatal assert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hw_ClkFindSysClkCofigInfoIndex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作者通过在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PatternDB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中添加一个模式来定位代码并实现通过校验。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805FED0-0CDA-4130-83DB-5C98559F3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16" y="3515438"/>
            <a:ext cx="11761768" cy="26498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335EFF6-977A-466A-BA77-9D074A23A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887" y="2830459"/>
            <a:ext cx="11340816" cy="383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4073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231777" y="1072794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66974" y="1085858"/>
            <a:ext cx="2934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RQ2: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Evaluation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2485A8-0B25-4608-BF40-8B9B79C23645}"/>
              </a:ext>
            </a:extLst>
          </p:cNvPr>
          <p:cNvSpPr txBox="1"/>
          <p:nvPr/>
        </p:nvSpPr>
        <p:spPr>
          <a:xfrm>
            <a:off x="176215" y="1507394"/>
            <a:ext cx="11678572" cy="1827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实验过程：</a:t>
            </a:r>
            <a:endParaRPr lang="en-US" altLang="zh-CN" sz="2400" dirty="0">
              <a:solidFill>
                <a:srgbClr val="02E6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接着又报错“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check code sync between CPU and DSP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 file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中该一行就行：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335EFF6-977A-466A-BA77-9D074A23A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01" y="3247460"/>
            <a:ext cx="10665998" cy="36105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3D6D07-7493-4D0D-AE39-5248E4BE7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001" y="2881939"/>
            <a:ext cx="6147949" cy="29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50163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231777" y="1072794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66974" y="1085858"/>
            <a:ext cx="2934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RQ2: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Evaluation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2485A8-0B25-4608-BF40-8B9B79C23645}"/>
              </a:ext>
            </a:extLst>
          </p:cNvPr>
          <p:cNvSpPr txBox="1"/>
          <p:nvPr/>
        </p:nvSpPr>
        <p:spPr>
          <a:xfrm>
            <a:off x="176215" y="1515011"/>
            <a:ext cx="11678572" cy="448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实验过程：</a:t>
            </a:r>
            <a:endParaRPr lang="en-US" altLang="zh-CN" sz="2400" dirty="0">
              <a:solidFill>
                <a:srgbClr val="02E6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Firmware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上一个实验，已经为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FirmWire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扩展了对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S335AP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这个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的支持，因此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FirmWire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已经能够模拟执行很多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S7 /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S7 EDGE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的固件了，但是更早版本的固件（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年），还是存在一些问题。作者基于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S335AP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，进一步尝试扩展对固件的支持：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task table structure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）未能识别出 函数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log_printf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pattern</a:t>
            </a:r>
          </a:p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DSP sync value</a:t>
            </a:r>
          </a:p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）模糊测试时，发现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pal_MemAlloc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没有被正确识别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另一个名分析员，一共花了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3h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来实现扩展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9981795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231777" y="1072794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66974" y="1085858"/>
            <a:ext cx="2934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RQ2: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Evaluation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2485A8-0B25-4608-BF40-8B9B79C23645}"/>
              </a:ext>
            </a:extLst>
          </p:cNvPr>
          <p:cNvSpPr txBox="1"/>
          <p:nvPr/>
        </p:nvSpPr>
        <p:spPr>
          <a:xfrm>
            <a:off x="176215" y="1515011"/>
            <a:ext cx="11678572" cy="2270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实验过程：</a:t>
            </a:r>
            <a:endParaRPr lang="en-US" altLang="zh-CN" sz="2400" dirty="0">
              <a:solidFill>
                <a:srgbClr val="02E6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Large-scale Vulnerability Analysis:</a:t>
            </a:r>
          </a:p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从另一个角度证明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FirmWire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的扩展性：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即基于当前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 test set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开发的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FirmWire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能够支持大量未见过的（更新的或更老的）固件的模拟：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BDA378-4B6A-4EB5-BF13-2CA8E741A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13" y="2020518"/>
            <a:ext cx="1125855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976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231777" y="1072794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66974" y="1085858"/>
            <a:ext cx="2934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RQ2: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Evaluation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2485A8-0B25-4608-BF40-8B9B79C23645}"/>
              </a:ext>
            </a:extLst>
          </p:cNvPr>
          <p:cNvSpPr txBox="1"/>
          <p:nvPr/>
        </p:nvSpPr>
        <p:spPr>
          <a:xfrm>
            <a:off x="176215" y="1515011"/>
            <a:ext cx="11678572" cy="1384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实验过程：</a:t>
            </a:r>
            <a:endParaRPr lang="en-US" altLang="zh-CN" sz="2400" dirty="0">
              <a:solidFill>
                <a:srgbClr val="02E6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Large-scale Vulnerability Analysis:</a:t>
            </a:r>
          </a:p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作者使用之前实验中的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 task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来尝试触发相同的漏洞：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8C8A905-0CF7-422E-99AF-A9B8E4E0F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817" y="0"/>
            <a:ext cx="46431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391534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231777" y="1072794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66974" y="1085858"/>
            <a:ext cx="2934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RQ3: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Evaluation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2485A8-0B25-4608-BF40-8B9B79C23645}"/>
              </a:ext>
            </a:extLst>
          </p:cNvPr>
          <p:cNvSpPr txBox="1"/>
          <p:nvPr/>
        </p:nvSpPr>
        <p:spPr>
          <a:xfrm>
            <a:off x="176215" y="1515011"/>
            <a:ext cx="11678572" cy="4043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0000"/>
              </a:lnSpc>
            </a:pPr>
            <a:r>
              <a:rPr lang="en-US" altLang="zh-CN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Over-the-air Reproduction</a:t>
            </a:r>
          </a:p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实验结果：</a:t>
            </a:r>
            <a:endParaRPr lang="en-US" altLang="zh-CN" sz="2400" dirty="0">
              <a:solidFill>
                <a:srgbClr val="02E6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20000"/>
              </a:lnSpc>
            </a:pPr>
            <a:r>
              <a:rPr lang="en-US" altLang="zh-CN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				Affected			Not Affected</a:t>
            </a:r>
          </a:p>
          <a:p>
            <a:pPr latinLnBrk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Galaxy S10e (G970FXXU3BSKL) LTE RRC #1 and #3 	LTE RRC #2</a:t>
            </a:r>
          </a:p>
          <a:p>
            <a:pPr latinLnBrk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Galaxy S9 (G960FXXS7CSJ3)	LTE RRC #1			LTE RRC #2 and #3</a:t>
            </a:r>
          </a:p>
          <a:p>
            <a:pPr latinLnBrk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Galaxy S7 EDGE </a:t>
            </a:r>
          </a:p>
          <a:p>
            <a:pPr latinLnBrk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(G935FXXU1DPCT)			CC #1 and SM #1		</a:t>
            </a:r>
          </a:p>
          <a:p>
            <a:pPr latinLnBrk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Galaxy S10 (G973FXXS5CTD1)	CC #2</a:t>
            </a:r>
          </a:p>
          <a:p>
            <a:pPr latinLnBrk="1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复现的结果均与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FirmWire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的测试结果相符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0216649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923" y="1341712"/>
            <a:ext cx="4396740" cy="43967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218"/>
          <a:stretch>
            <a:fillRect/>
          </a:stretch>
        </p:blipFill>
        <p:spPr>
          <a:xfrm>
            <a:off x="1434502" y="2544959"/>
            <a:ext cx="4271604" cy="21967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026" y="2985874"/>
            <a:ext cx="3244479" cy="157010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BE4404E-EFEB-4B2E-AAEC-6EEDDEDA9C2D}"/>
              </a:ext>
            </a:extLst>
          </p:cNvPr>
          <p:cNvSpPr/>
          <p:nvPr/>
        </p:nvSpPr>
        <p:spPr>
          <a:xfrm>
            <a:off x="4627951" y="3130921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0074D21-F346-4737-B087-DAD3A391CF3A}"/>
              </a:ext>
            </a:extLst>
          </p:cNvPr>
          <p:cNvSpPr/>
          <p:nvPr/>
        </p:nvSpPr>
        <p:spPr>
          <a:xfrm>
            <a:off x="4572389" y="3057895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FE60F6-262F-4FE1-9A99-0BCBB8FE3CF5}"/>
              </a:ext>
            </a:extLst>
          </p:cNvPr>
          <p:cNvSpPr/>
          <p:nvPr/>
        </p:nvSpPr>
        <p:spPr>
          <a:xfrm>
            <a:off x="4232097" y="3066537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Inspiration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167" y="3664370"/>
            <a:ext cx="3300777" cy="59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3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/>
      </p:transition>
    </mc:Choice>
    <mc:Fallback xmlns:p15="http://schemas.microsoft.com/office/powerpoint/2012/main" xmlns="">
      <p:transition spd="slow" advClick="0">
        <p:random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231777" y="1442587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66974" y="1427577"/>
            <a:ext cx="98960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固件模拟技术应用到许多小领域，都容易成为顶会工作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Inspiration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AD7E3D2-E879-4AC3-9D05-3BA00F78AD12}"/>
              </a:ext>
            </a:extLst>
          </p:cNvPr>
          <p:cNvGrpSpPr/>
          <p:nvPr/>
        </p:nvGrpSpPr>
        <p:grpSpPr>
          <a:xfrm>
            <a:off x="231777" y="2934644"/>
            <a:ext cx="442220" cy="442220"/>
            <a:chOff x="682349" y="1739909"/>
            <a:chExt cx="551019" cy="551019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4DFF6FC9-4995-498B-9072-59F712C69ED8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1E629E6B-8F61-4FD7-A0C8-24FC34815A20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1C88907C-136D-4B72-9452-E95734430AA2}"/>
              </a:ext>
            </a:extLst>
          </p:cNvPr>
          <p:cNvSpPr txBox="1"/>
          <p:nvPr/>
        </p:nvSpPr>
        <p:spPr>
          <a:xfrm>
            <a:off x="766974" y="2919634"/>
            <a:ext cx="98960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思路没什么牛逼的，就把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Evaluation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工作做扎实，工作量搞上去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BBD4C76D-F3CE-4431-9CBF-EBD011125206}"/>
              </a:ext>
            </a:extLst>
          </p:cNvPr>
          <p:cNvGrpSpPr/>
          <p:nvPr/>
        </p:nvGrpSpPr>
        <p:grpSpPr>
          <a:xfrm>
            <a:off x="231777" y="4441711"/>
            <a:ext cx="442220" cy="442220"/>
            <a:chOff x="682349" y="1739909"/>
            <a:chExt cx="551019" cy="551019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976317D4-E50C-4A3F-A046-B6A6603EFFC2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77169792-0A0C-4E17-A37C-54A429EC3B7C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FA5BA13D-7453-44A1-8F5D-889CAAB0E946}"/>
              </a:ext>
            </a:extLst>
          </p:cNvPr>
          <p:cNvSpPr txBox="1"/>
          <p:nvPr/>
        </p:nvSpPr>
        <p:spPr>
          <a:xfrm>
            <a:off x="766974" y="4426701"/>
            <a:ext cx="989602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扩展性上阶段性到头了，就可以在深度上下功夫，把特定固件的自动化动态测试分析做到最好，做到有实际价值，也是可以的</a:t>
            </a:r>
          </a:p>
        </p:txBody>
      </p:sp>
    </p:spTree>
    <p:extLst>
      <p:ext uri="{BB962C8B-B14F-4D97-AF65-F5344CB8AC3E}">
        <p14:creationId xmlns:p14="http://schemas.microsoft.com/office/powerpoint/2010/main" val="1834730345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8" cy="685799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999" y="816998"/>
            <a:ext cx="5224000" cy="5224000"/>
          </a:xfrm>
          <a:prstGeom prst="rect">
            <a:avLst/>
          </a:prstGeom>
          <a:effectLst>
            <a:outerShdw blurRad="50800" dist="76200" dir="5400000" algn="ctr" rotWithShape="0">
              <a:srgbClr val="000000">
                <a:alpha val="64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218"/>
          <a:stretch>
            <a:fillRect/>
          </a:stretch>
        </p:blipFill>
        <p:spPr>
          <a:xfrm>
            <a:off x="1627542" y="2433199"/>
            <a:ext cx="4271604" cy="219679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BE4404E-EFEB-4B2E-AAEC-6EEDDEDA9C2D}"/>
              </a:ext>
            </a:extLst>
          </p:cNvPr>
          <p:cNvSpPr/>
          <p:nvPr/>
        </p:nvSpPr>
        <p:spPr>
          <a:xfrm>
            <a:off x="4274035" y="2792981"/>
            <a:ext cx="3784530" cy="923535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0074D21-F346-4737-B087-DAD3A391CF3A}"/>
              </a:ext>
            </a:extLst>
          </p:cNvPr>
          <p:cNvSpPr/>
          <p:nvPr/>
        </p:nvSpPr>
        <p:spPr>
          <a:xfrm>
            <a:off x="4353412" y="2735610"/>
            <a:ext cx="3616571" cy="884185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7FE60F6-262F-4FE1-9A99-0BCBB8FE3CF5}"/>
              </a:ext>
            </a:extLst>
          </p:cNvPr>
          <p:cNvSpPr/>
          <p:nvPr/>
        </p:nvSpPr>
        <p:spPr>
          <a:xfrm>
            <a:off x="4285864" y="2842021"/>
            <a:ext cx="365363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谢谢聆听</a:t>
            </a:r>
            <a:endParaRPr lang="bg-BG" altLang="zh-CN" sz="44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653" y="3619795"/>
            <a:ext cx="3300777" cy="59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3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/>
      </p:transition>
    </mc:Choice>
    <mc:Fallback xmlns:p15="http://schemas.microsoft.com/office/powerpoint/2012/main"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B2C87B96-CE47-4150-B76A-06C329A4C48D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740302D-663D-4BAB-A8D9-2FDDA12DF9C8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E71B80F-5128-4771-8482-9F84C7C20C1A}"/>
              </a:ext>
            </a:extLst>
          </p:cNvPr>
          <p:cNvSpPr/>
          <p:nvPr/>
        </p:nvSpPr>
        <p:spPr>
          <a:xfrm>
            <a:off x="-164077" y="283376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Author Team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2" name="TextBox 145">
            <a:extLst>
              <a:ext uri="{FF2B5EF4-FFF2-40B4-BE49-F238E27FC236}">
                <a16:creationId xmlns:a16="http://schemas.microsoft.com/office/drawing/2014/main" id="{845313A3-BBE2-476A-9CBF-5C1C4EF6F575}"/>
              </a:ext>
            </a:extLst>
          </p:cNvPr>
          <p:cNvSpPr txBox="1"/>
          <p:nvPr/>
        </p:nvSpPr>
        <p:spPr>
          <a:xfrm>
            <a:off x="2388083" y="1137356"/>
            <a:ext cx="6979003" cy="1516042"/>
          </a:xfrm>
          <a:prstGeom prst="rect">
            <a:avLst/>
          </a:prstGeom>
          <a:noFill/>
        </p:spPr>
        <p:txBody>
          <a:bodyPr wrap="square" lIns="121908" tIns="60953" rIns="121908" bIns="60953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Marius Muench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PhD in EURECOM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Advised by Davide </a:t>
            </a:r>
            <a:r>
              <a:rPr lang="en-US" altLang="zh-CN" sz="2400" dirty="0" err="1">
                <a:solidFill>
                  <a:schemeClr val="bg1"/>
                </a:solidFill>
              </a:rPr>
              <a:t>Balzarotti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2" name="AutoShape 2" descr="Bo Feng">
            <a:extLst>
              <a:ext uri="{FF2B5EF4-FFF2-40B4-BE49-F238E27FC236}">
                <a16:creationId xmlns:a16="http://schemas.microsoft.com/office/drawing/2014/main" id="{534BEEAB-EBCC-4AAF-9C1D-9FD8AA962A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3985" y="14629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4FCFCB-A755-490E-9AE0-9CFB4371B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67" y="1137356"/>
            <a:ext cx="1765835" cy="1765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10E2C97-92CC-437C-9240-05F1B806D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27" y="3009954"/>
            <a:ext cx="6254513" cy="366183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50C02BC-688F-4EFB-A3F7-50DEB27ABB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748"/>
          <a:stretch/>
        </p:blipFill>
        <p:spPr>
          <a:xfrm>
            <a:off x="6553660" y="3009954"/>
            <a:ext cx="5626852" cy="73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/>
      </p:transition>
    </mc:Choice>
    <mc:Fallback xmlns:p15="http://schemas.microsoft.com/office/powerpoint/2012/main" xmlns="">
      <p:transition spd="slow" advClick="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B2C87B96-CE47-4150-B76A-06C329A4C48D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740302D-663D-4BAB-A8D9-2FDDA12DF9C8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E71B80F-5128-4771-8482-9F84C7C20C1A}"/>
              </a:ext>
            </a:extLst>
          </p:cNvPr>
          <p:cNvSpPr/>
          <p:nvPr/>
        </p:nvSpPr>
        <p:spPr>
          <a:xfrm>
            <a:off x="-164077" y="283376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Author Team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2" name="TextBox 145">
            <a:extLst>
              <a:ext uri="{FF2B5EF4-FFF2-40B4-BE49-F238E27FC236}">
                <a16:creationId xmlns:a16="http://schemas.microsoft.com/office/drawing/2014/main" id="{845313A3-BBE2-476A-9CBF-5C1C4EF6F575}"/>
              </a:ext>
            </a:extLst>
          </p:cNvPr>
          <p:cNvSpPr txBox="1"/>
          <p:nvPr/>
        </p:nvSpPr>
        <p:spPr>
          <a:xfrm>
            <a:off x="2414379" y="1018975"/>
            <a:ext cx="6979003" cy="1996173"/>
          </a:xfrm>
          <a:prstGeom prst="rect">
            <a:avLst/>
          </a:prstGeom>
          <a:noFill/>
        </p:spPr>
        <p:txBody>
          <a:bodyPr wrap="square" lIns="121908" tIns="60953" rIns="121908" bIns="60953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Dominik Maier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Technical University of Berlin</a:t>
            </a:r>
          </a:p>
          <a:p>
            <a:pPr>
              <a:lnSpc>
                <a:spcPct val="130000"/>
              </a:lnSpc>
            </a:pPr>
            <a:r>
              <a:rPr lang="da-DK" altLang="zh-CN" sz="2400" dirty="0">
                <a:solidFill>
                  <a:schemeClr val="bg1"/>
                </a:solidFill>
              </a:rPr>
              <a:t>Software Engineer Dominik at Google</a:t>
            </a: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研究方向：智能合约安全、模糊测试</a:t>
            </a:r>
            <a:r>
              <a:rPr lang="en-US" altLang="zh-CN" sz="24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2" name="AutoShape 2" descr="Bo Feng">
            <a:extLst>
              <a:ext uri="{FF2B5EF4-FFF2-40B4-BE49-F238E27FC236}">
                <a16:creationId xmlns:a16="http://schemas.microsoft.com/office/drawing/2014/main" id="{534BEEAB-EBCC-4AAF-9C1D-9FD8AA962A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3985" y="14629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9771B93-90E7-43BE-AA2D-F83DB1165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62" y="1215808"/>
            <a:ext cx="1625600" cy="16256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2326371-D563-492B-BA0A-9FE3F73AF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162" y="3163927"/>
            <a:ext cx="698182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62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/>
      </p:transition>
    </mc:Choice>
    <mc:Fallback xmlns="" xmlns:p15="http://schemas.microsoft.com/office/powerpoint/2012/main">
      <p:transition spd="slow" advClick="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B2C87B96-CE47-4150-B76A-06C329A4C48D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740302D-663D-4BAB-A8D9-2FDDA12DF9C8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E71B80F-5128-4771-8482-9F84C7C20C1A}"/>
              </a:ext>
            </a:extLst>
          </p:cNvPr>
          <p:cNvSpPr/>
          <p:nvPr/>
        </p:nvSpPr>
        <p:spPr>
          <a:xfrm>
            <a:off x="-164077" y="283376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Author Team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2" name="TextBox 145">
            <a:extLst>
              <a:ext uri="{FF2B5EF4-FFF2-40B4-BE49-F238E27FC236}">
                <a16:creationId xmlns:a16="http://schemas.microsoft.com/office/drawing/2014/main" id="{845313A3-BBE2-476A-9CBF-5C1C4EF6F575}"/>
              </a:ext>
            </a:extLst>
          </p:cNvPr>
          <p:cNvSpPr txBox="1"/>
          <p:nvPr/>
        </p:nvSpPr>
        <p:spPr>
          <a:xfrm>
            <a:off x="2943672" y="1052929"/>
            <a:ext cx="9037591" cy="2473740"/>
          </a:xfrm>
          <a:prstGeom prst="rect">
            <a:avLst/>
          </a:prstGeom>
          <a:noFill/>
        </p:spPr>
        <p:txBody>
          <a:bodyPr wrap="square" lIns="121908" tIns="60953" rIns="121908" bIns="60953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Alyssa Milburn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Vrije Universiteit Amsterdam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computer systems security researcher at Intel</a:t>
            </a: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研究方向：</a:t>
            </a:r>
            <a:r>
              <a:rPr lang="en-US" altLang="zh-CN" sz="2400" dirty="0">
                <a:solidFill>
                  <a:schemeClr val="bg1"/>
                </a:solidFill>
              </a:rPr>
              <a:t>firmware, SoC design, </a:t>
            </a:r>
            <a:r>
              <a:rPr lang="en-US" altLang="zh-CN" sz="2400" dirty="0" err="1">
                <a:solidFill>
                  <a:schemeClr val="bg1"/>
                </a:solidFill>
              </a:rPr>
              <a:t>TrustZone</a:t>
            </a:r>
            <a:r>
              <a:rPr lang="en-US" altLang="zh-CN" sz="2400" dirty="0">
                <a:solidFill>
                  <a:schemeClr val="bg1"/>
                </a:solidFill>
              </a:rPr>
              <a:t>, Secure Boot and Fault Injection</a:t>
            </a:r>
          </a:p>
        </p:txBody>
      </p:sp>
      <p:sp>
        <p:nvSpPr>
          <p:cNvPr id="2" name="AutoShape 2" descr="Bo Feng">
            <a:extLst>
              <a:ext uri="{FF2B5EF4-FFF2-40B4-BE49-F238E27FC236}">
                <a16:creationId xmlns:a16="http://schemas.microsoft.com/office/drawing/2014/main" id="{534BEEAB-EBCC-4AAF-9C1D-9FD8AA962A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3985" y="14629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88A9758-28F3-4003-A659-2BEEB65F0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84" y="1159616"/>
            <a:ext cx="1939687" cy="178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6B32CE3-37D2-44E3-9547-619504C96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785" y="1119571"/>
            <a:ext cx="9391299" cy="545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38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/>
      </p:transition>
    </mc:Choice>
    <mc:Fallback xmlns="" xmlns:p15="http://schemas.microsoft.com/office/powerpoint/2012/main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B2C87B96-CE47-4150-B76A-06C329A4C48D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740302D-663D-4BAB-A8D9-2FDDA12DF9C8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E71B80F-5128-4771-8482-9F84C7C20C1A}"/>
              </a:ext>
            </a:extLst>
          </p:cNvPr>
          <p:cNvSpPr/>
          <p:nvPr/>
        </p:nvSpPr>
        <p:spPr>
          <a:xfrm>
            <a:off x="-164077" y="283376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Author Team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2" name="TextBox 145">
            <a:extLst>
              <a:ext uri="{FF2B5EF4-FFF2-40B4-BE49-F238E27FC236}">
                <a16:creationId xmlns:a16="http://schemas.microsoft.com/office/drawing/2014/main" id="{845313A3-BBE2-476A-9CBF-5C1C4EF6F575}"/>
              </a:ext>
            </a:extLst>
          </p:cNvPr>
          <p:cNvSpPr txBox="1"/>
          <p:nvPr/>
        </p:nvSpPr>
        <p:spPr>
          <a:xfrm>
            <a:off x="2831377" y="1173650"/>
            <a:ext cx="9037591" cy="1996173"/>
          </a:xfrm>
          <a:prstGeom prst="rect">
            <a:avLst/>
          </a:prstGeom>
          <a:noFill/>
        </p:spPr>
        <p:txBody>
          <a:bodyPr wrap="square" lIns="121908" tIns="60953" rIns="121908" bIns="60953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 err="1">
                <a:solidFill>
                  <a:schemeClr val="bg1"/>
                </a:solidFill>
              </a:rPr>
              <a:t>Shinjo</a:t>
            </a:r>
            <a:r>
              <a:rPr lang="en-US" altLang="zh-CN" sz="2400" dirty="0">
                <a:solidFill>
                  <a:schemeClr val="bg1"/>
                </a:solidFill>
              </a:rPr>
              <a:t> Park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Technical University of Berlin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computer systems security researcher at Intel</a:t>
            </a: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研究方向：</a:t>
            </a:r>
            <a:r>
              <a:rPr lang="en-US" altLang="zh-CN" sz="2400" dirty="0">
                <a:solidFill>
                  <a:schemeClr val="bg1"/>
                </a:solidFill>
              </a:rPr>
              <a:t>cellular security</a:t>
            </a:r>
            <a:r>
              <a:rPr lang="zh-CN" altLang="en-US" sz="2400" dirty="0">
                <a:solidFill>
                  <a:schemeClr val="bg1"/>
                </a:solidFill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</a:rPr>
              <a:t>LTE</a:t>
            </a:r>
          </a:p>
        </p:txBody>
      </p:sp>
      <p:sp>
        <p:nvSpPr>
          <p:cNvPr id="2" name="AutoShape 2" descr="Bo Feng">
            <a:extLst>
              <a:ext uri="{FF2B5EF4-FFF2-40B4-BE49-F238E27FC236}">
                <a16:creationId xmlns:a16="http://schemas.microsoft.com/office/drawing/2014/main" id="{534BEEAB-EBCC-4AAF-9C1D-9FD8AA962A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3985" y="14629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4" name="Picture 2" descr="Image of author Shinjo Park">
            <a:extLst>
              <a:ext uri="{FF2B5EF4-FFF2-40B4-BE49-F238E27FC236}">
                <a16:creationId xmlns:a16="http://schemas.microsoft.com/office/drawing/2014/main" id="{F79D0D7E-6B73-482C-8896-273C97731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14" y="1173650"/>
            <a:ext cx="1697520" cy="212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CD12C16-F20D-442C-B9B9-7A1B41FED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032" y="1462980"/>
            <a:ext cx="1159192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5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/>
      </p:transition>
    </mc:Choice>
    <mc:Fallback xmlns="" xmlns:p15="http://schemas.microsoft.com/office/powerpoint/2012/main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B2C87B96-CE47-4150-B76A-06C329A4C48D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740302D-663D-4BAB-A8D9-2FDDA12DF9C8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E71B80F-5128-4771-8482-9F84C7C20C1A}"/>
              </a:ext>
            </a:extLst>
          </p:cNvPr>
          <p:cNvSpPr/>
          <p:nvPr/>
        </p:nvSpPr>
        <p:spPr>
          <a:xfrm>
            <a:off x="-164077" y="283376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Author Team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2" name="TextBox 145">
            <a:extLst>
              <a:ext uri="{FF2B5EF4-FFF2-40B4-BE49-F238E27FC236}">
                <a16:creationId xmlns:a16="http://schemas.microsoft.com/office/drawing/2014/main" id="{845313A3-BBE2-476A-9CBF-5C1C4EF6F575}"/>
              </a:ext>
            </a:extLst>
          </p:cNvPr>
          <p:cNvSpPr txBox="1"/>
          <p:nvPr/>
        </p:nvSpPr>
        <p:spPr>
          <a:xfrm>
            <a:off x="2831377" y="1173650"/>
            <a:ext cx="9037591" cy="1996173"/>
          </a:xfrm>
          <a:prstGeom prst="rect">
            <a:avLst/>
          </a:prstGeom>
          <a:noFill/>
        </p:spPr>
        <p:txBody>
          <a:bodyPr wrap="square" lIns="121908" tIns="60953" rIns="121908" bIns="60953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Tobias </a:t>
            </a:r>
            <a:r>
              <a:rPr lang="en-US" altLang="zh-CN" sz="2400" dirty="0" err="1">
                <a:solidFill>
                  <a:schemeClr val="bg1"/>
                </a:solidFill>
              </a:rPr>
              <a:t>Scharnowski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Ruhr-Universität Bochum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computer systems security researcher at Intel</a:t>
            </a: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研究方向：</a:t>
            </a:r>
            <a:r>
              <a:rPr lang="en-US" altLang="zh-CN" sz="2400" dirty="0">
                <a:solidFill>
                  <a:schemeClr val="bg1"/>
                </a:solidFill>
              </a:rPr>
              <a:t>cellular security</a:t>
            </a:r>
            <a:r>
              <a:rPr lang="zh-CN" altLang="en-US" sz="2400" dirty="0">
                <a:solidFill>
                  <a:schemeClr val="bg1"/>
                </a:solidFill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</a:rPr>
              <a:t>LTE</a:t>
            </a:r>
          </a:p>
        </p:txBody>
      </p:sp>
      <p:sp>
        <p:nvSpPr>
          <p:cNvPr id="2" name="AutoShape 2" descr="Bo Feng">
            <a:extLst>
              <a:ext uri="{FF2B5EF4-FFF2-40B4-BE49-F238E27FC236}">
                <a16:creationId xmlns:a16="http://schemas.microsoft.com/office/drawing/2014/main" id="{534BEEAB-EBCC-4AAF-9C1D-9FD8AA962A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3985" y="14629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098" name="Picture 2" descr="Photo of Tobias Scharnowski">
            <a:extLst>
              <a:ext uri="{FF2B5EF4-FFF2-40B4-BE49-F238E27FC236}">
                <a16:creationId xmlns:a16="http://schemas.microsoft.com/office/drawing/2014/main" id="{AEF76442-1106-4773-B95A-E05933511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30" y="1173649"/>
            <a:ext cx="1996173" cy="199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A88296E-D0B0-436A-A51D-038F0FB1B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916" y="2680809"/>
            <a:ext cx="91440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3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/>
      </p:transition>
    </mc:Choice>
    <mc:Fallback xmlns="" xmlns:p15="http://schemas.microsoft.com/office/powerpoint/2012/main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2.0.50727.5485"/>
  <p:tag name="AS_OS" val="Microsoft Windows NT 6.1.7601 Service Pack 1"/>
  <p:tag name="AS_RELEASE_DATE" val="2018.04.09"/>
  <p:tag name="AS_TITLE" val="Aspose.Slides for .NET 2.0"/>
  <p:tag name="AS_VERSION" val="18.4"/>
  <p:tag name="ISPRING_PRESENTATION_TITLE" val="28科技总结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Arial"/>
      </a:majorFont>
      <a:minorFont>
        <a:latin typeface="Arial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2242A"/>
        </a:solidFill>
        <a:ln w="3175">
          <a:solidFill>
            <a:srgbClr val="02E695"/>
          </a:solidFill>
        </a:ln>
      </a:spPr>
      <a:bodyPr rtlCol="0" anchor="ctr"/>
      <a:lstStyle>
        <a:defPPr algn="ctr">
          <a:defRPr>
            <a:cs typeface="+mn-ea"/>
            <a:sym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12888</TotalTime>
  <Words>3554</Words>
  <Application>Microsoft Office PowerPoint</Application>
  <PresentationFormat>宽屏</PresentationFormat>
  <Paragraphs>397</Paragraphs>
  <Slides>48</Slides>
  <Notes>48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7" baseType="lpstr">
      <vt:lpstr>Helvetica Neue</vt:lpstr>
      <vt:lpstr>Nexa Light</vt:lpstr>
      <vt:lpstr>微软雅黑</vt:lpstr>
      <vt:lpstr>微软雅黑</vt:lpstr>
      <vt:lpstr>Arial</vt:lpstr>
      <vt:lpstr>Calibri</vt:lpstr>
      <vt:lpstr>Consolas</vt:lpstr>
      <vt:lpstr>tahoma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风云办公</Manager>
  <Company>上海剑姬网络科技有限公司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风云办公PPT模板</dc:title>
  <dc:creator>风云办公</dc:creator>
  <cp:keywords>风云办公</cp:keywords>
  <dc:description>风云办公 http://www.ppt118.com</dc:description>
  <cp:lastModifiedBy>Caroulder</cp:lastModifiedBy>
  <cp:revision>786</cp:revision>
  <dcterms:created xsi:type="dcterms:W3CDTF">2017-12-15T10:21:06Z</dcterms:created>
  <dcterms:modified xsi:type="dcterms:W3CDTF">2022-06-05T01:40:47Z</dcterms:modified>
</cp:coreProperties>
</file>